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sldIdLst>
    <p:sldId id="256" r:id="rId5"/>
    <p:sldId id="257" r:id="rId6"/>
    <p:sldId id="258" r:id="rId7"/>
    <p:sldId id="260" r:id="rId8"/>
    <p:sldId id="261" r:id="rId9"/>
    <p:sldId id="259" r:id="rId10"/>
    <p:sldId id="262" r:id="rId11"/>
    <p:sldId id="264" r:id="rId12"/>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2060" autoAdjust="0"/>
  </p:normalViewPr>
  <p:slideViewPr>
    <p:cSldViewPr snapToGrid="0" snapToObjects="1">
      <p:cViewPr varScale="1">
        <p:scale>
          <a:sx n="52" d="100"/>
          <a:sy n="52" d="100"/>
        </p:scale>
        <p:origin x="2338" y="3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E5415E8-A8AF-451C-9C5B-4D1B631AAE21}" type="datetimeFigureOut">
              <a:rPr lang="nl-NL" smtClean="0"/>
              <a:t>22-4-2026</a:t>
            </a:fld>
            <a:endParaRPr lang="nl-NL"/>
          </a:p>
        </p:txBody>
      </p:sp>
      <p:sp>
        <p:nvSpPr>
          <p:cNvPr id="4" name="Tijdelijke aanduiding voor dia-afbeelding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2FC6BBF-EBCD-4582-9817-BBB8FEBA92FE}" type="slidenum">
              <a:rPr lang="nl-NL" smtClean="0"/>
              <a:t>‹nr.›</a:t>
            </a:fld>
            <a:endParaRPr lang="nl-NL"/>
          </a:p>
        </p:txBody>
      </p:sp>
    </p:spTree>
    <p:extLst>
      <p:ext uri="{BB962C8B-B14F-4D97-AF65-F5344CB8AC3E}">
        <p14:creationId xmlns:p14="http://schemas.microsoft.com/office/powerpoint/2010/main" val="41207407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Wat is Talent Community:</a:t>
            </a:r>
          </a:p>
          <a:p>
            <a:endParaRPr lang="nl-NL" dirty="0"/>
          </a:p>
          <a:p>
            <a:r>
              <a:rPr lang="nl-NL" dirty="0"/>
              <a:t>Een platform dat je helpt inzicht te krijgen in jouw skills </a:t>
            </a:r>
            <a:r>
              <a:rPr lang="nl-NL" dirty="0" err="1"/>
              <a:t>mbv</a:t>
            </a:r>
            <a:r>
              <a:rPr lang="nl-NL" dirty="0"/>
              <a:t> een gevalideerde test. Je kunt je </a:t>
            </a:r>
            <a:r>
              <a:rPr lang="nl-NL" dirty="0" err="1"/>
              <a:t>skillpaspoort</a:t>
            </a:r>
            <a:r>
              <a:rPr lang="nl-NL" dirty="0"/>
              <a:t> downloaden en als startpunt gebruiken voor je persoonlijke ontwikkeling. </a:t>
            </a:r>
          </a:p>
          <a:p>
            <a:endParaRPr lang="nl-NL" dirty="0"/>
          </a:p>
          <a:p>
            <a:r>
              <a:rPr lang="nl-NL" dirty="0"/>
              <a:t>Een platform waar je projecten, (bij)banen, en stages kunt vinden gebaseerd op jouw skills.</a:t>
            </a:r>
          </a:p>
          <a:p>
            <a:endParaRPr lang="nl-NL" dirty="0"/>
          </a:p>
          <a:p>
            <a:r>
              <a:rPr lang="nl-NL" dirty="0"/>
              <a:t>Waarom is dit Belangrijk:</a:t>
            </a:r>
          </a:p>
          <a:p>
            <a:endParaRPr lang="nl-NL" dirty="0"/>
          </a:p>
          <a:p>
            <a:r>
              <a:rPr lang="nl-NL" dirty="0"/>
              <a:t>In de huidige arbeidsmarkt draait het niet alleen om je diploma, maar vooral om de skills die je bezit en hoe je deze kunt toepassen.</a:t>
            </a:r>
          </a:p>
        </p:txBody>
      </p:sp>
      <p:sp>
        <p:nvSpPr>
          <p:cNvPr id="4" name="Tijdelijke aanduiding voor dianummer 3"/>
          <p:cNvSpPr>
            <a:spLocks noGrp="1"/>
          </p:cNvSpPr>
          <p:nvPr>
            <p:ph type="sldNum" sz="quarter" idx="5"/>
          </p:nvPr>
        </p:nvSpPr>
        <p:spPr/>
        <p:txBody>
          <a:bodyPr/>
          <a:lstStyle/>
          <a:p>
            <a:fld id="{42FC6BBF-EBCD-4582-9817-BBB8FEBA92FE}" type="slidenum">
              <a:rPr lang="nl-NL" smtClean="0"/>
              <a:t>1</a:t>
            </a:fld>
            <a:endParaRPr lang="nl-NL"/>
          </a:p>
        </p:txBody>
      </p:sp>
    </p:spTree>
    <p:extLst>
      <p:ext uri="{BB962C8B-B14F-4D97-AF65-F5344CB8AC3E}">
        <p14:creationId xmlns:p14="http://schemas.microsoft.com/office/powerpoint/2010/main" val="8430602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Wat zijn 21st </a:t>
            </a:r>
            <a:r>
              <a:rPr lang="nl-NL" dirty="0" err="1"/>
              <a:t>Century</a:t>
            </a:r>
            <a:r>
              <a:rPr lang="nl-NL" dirty="0"/>
              <a:t> Skills?</a:t>
            </a:r>
          </a:p>
          <a:p>
            <a:r>
              <a:rPr lang="nl-NL" dirty="0"/>
              <a:t>Essentiële vaardigheden voor succes in de moderne wereld.</a:t>
            </a:r>
          </a:p>
          <a:p>
            <a:endParaRPr lang="nl-NL" dirty="0"/>
          </a:p>
          <a:p>
            <a:r>
              <a:rPr lang="nl-NL" dirty="0"/>
              <a:t>Waarom Zijn deze belangrijk?</a:t>
            </a:r>
          </a:p>
          <a:p>
            <a:endParaRPr lang="nl-NL" dirty="0"/>
          </a:p>
          <a:p>
            <a:pPr>
              <a:defRPr/>
            </a:pPr>
            <a:r>
              <a:rPr lang="nl-NL" dirty="0"/>
              <a:t>Ze helpen je in je studie, op de arbeidsmarkt  en in je persoonlijke leven.</a:t>
            </a:r>
          </a:p>
          <a:p>
            <a:endParaRPr lang="nl-NL" dirty="0"/>
          </a:p>
          <a:p>
            <a:endParaRPr lang="nl-NL" dirty="0"/>
          </a:p>
          <a:p>
            <a:endParaRPr lang="nl-NL" dirty="0"/>
          </a:p>
        </p:txBody>
      </p:sp>
      <p:sp>
        <p:nvSpPr>
          <p:cNvPr id="4" name="Tijdelijke aanduiding voor dianummer 3"/>
          <p:cNvSpPr>
            <a:spLocks noGrp="1"/>
          </p:cNvSpPr>
          <p:nvPr>
            <p:ph type="sldNum" sz="quarter" idx="5"/>
          </p:nvPr>
        </p:nvSpPr>
        <p:spPr/>
        <p:txBody>
          <a:bodyPr/>
          <a:lstStyle/>
          <a:p>
            <a:fld id="{42FC6BBF-EBCD-4582-9817-BBB8FEBA92FE}" type="slidenum">
              <a:rPr lang="nl-NL" smtClean="0"/>
              <a:t>2</a:t>
            </a:fld>
            <a:endParaRPr lang="nl-NL"/>
          </a:p>
        </p:txBody>
      </p:sp>
    </p:spTree>
    <p:extLst>
      <p:ext uri="{BB962C8B-B14F-4D97-AF65-F5344CB8AC3E}">
        <p14:creationId xmlns:p14="http://schemas.microsoft.com/office/powerpoint/2010/main" val="1841690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err="1">
                <a:latin typeface="Calibri"/>
                <a:ea typeface="Calibri"/>
                <a:cs typeface="Calibri"/>
              </a:rPr>
              <a:t>Voorbeeld</a:t>
            </a:r>
            <a:r>
              <a:rPr lang="en-US" dirty="0">
                <a:latin typeface="Calibri"/>
                <a:ea typeface="Calibri"/>
                <a:cs typeface="Calibri"/>
              </a:rPr>
              <a:t> van </a:t>
            </a:r>
            <a:r>
              <a:rPr lang="en-US" dirty="0" err="1">
                <a:latin typeface="Calibri"/>
                <a:ea typeface="Calibri"/>
                <a:cs typeface="Calibri"/>
              </a:rPr>
              <a:t>een</a:t>
            </a:r>
            <a:r>
              <a:rPr lang="en-US" dirty="0">
                <a:latin typeface="Calibri"/>
                <a:ea typeface="Calibri"/>
                <a:cs typeface="Calibri"/>
              </a:rPr>
              <a:t> </a:t>
            </a:r>
            <a:r>
              <a:rPr lang="en-US" dirty="0" err="1">
                <a:latin typeface="Calibri"/>
                <a:ea typeface="Calibri"/>
                <a:cs typeface="Calibri"/>
              </a:rPr>
              <a:t>skillPaspoort</a:t>
            </a:r>
            <a:r>
              <a:rPr lang="en-US" dirty="0">
                <a:latin typeface="Calibri"/>
                <a:ea typeface="Calibri"/>
                <a:cs typeface="Calibri"/>
              </a:rPr>
              <a:t> </a:t>
            </a:r>
            <a:r>
              <a:rPr lang="en-US" dirty="0" err="1">
                <a:latin typeface="Calibri"/>
                <a:ea typeface="Calibri"/>
                <a:cs typeface="Calibri"/>
              </a:rPr>
              <a:t>waaruit</a:t>
            </a:r>
            <a:r>
              <a:rPr lang="en-US" dirty="0">
                <a:latin typeface="Calibri"/>
                <a:ea typeface="Calibri"/>
                <a:cs typeface="Calibri"/>
              </a:rPr>
              <a:t> </a:t>
            </a:r>
            <a:r>
              <a:rPr lang="en-US" dirty="0" err="1">
                <a:latin typeface="Calibri"/>
                <a:ea typeface="Calibri"/>
                <a:cs typeface="Calibri"/>
              </a:rPr>
              <a:t>blijkt</a:t>
            </a:r>
            <a:r>
              <a:rPr lang="en-US" dirty="0">
                <a:latin typeface="Calibri"/>
                <a:ea typeface="Calibri"/>
                <a:cs typeface="Calibri"/>
              </a:rPr>
              <a:t> </a:t>
            </a:r>
            <a:r>
              <a:rPr lang="en-US" dirty="0" err="1">
                <a:latin typeface="Calibri"/>
                <a:ea typeface="Calibri"/>
                <a:cs typeface="Calibri"/>
              </a:rPr>
              <a:t>dat</a:t>
            </a:r>
            <a:r>
              <a:rPr lang="en-US" dirty="0">
                <a:latin typeface="Calibri"/>
                <a:ea typeface="Calibri"/>
                <a:cs typeface="Calibri"/>
              </a:rPr>
              <a:t> ICT-</a:t>
            </a:r>
            <a:r>
              <a:rPr lang="en-US" dirty="0" err="1">
                <a:latin typeface="Calibri"/>
                <a:ea typeface="Calibri"/>
                <a:cs typeface="Calibri"/>
              </a:rPr>
              <a:t>vaardigheden</a:t>
            </a:r>
            <a:r>
              <a:rPr lang="en-US" dirty="0">
                <a:latin typeface="Calibri"/>
                <a:ea typeface="Calibri"/>
                <a:cs typeface="Calibri"/>
              </a:rPr>
              <a:t> </a:t>
            </a:r>
            <a:r>
              <a:rPr lang="en-US" dirty="0" err="1">
                <a:latin typeface="Calibri"/>
                <a:ea typeface="Calibri"/>
                <a:cs typeface="Calibri"/>
              </a:rPr>
              <a:t>laag</a:t>
            </a:r>
            <a:r>
              <a:rPr lang="en-US" dirty="0">
                <a:latin typeface="Calibri"/>
                <a:ea typeface="Calibri"/>
                <a:cs typeface="Calibri"/>
              </a:rPr>
              <a:t> </a:t>
            </a:r>
            <a:r>
              <a:rPr lang="en-US" dirty="0" err="1">
                <a:latin typeface="Calibri"/>
                <a:ea typeface="Calibri"/>
                <a:cs typeface="Calibri"/>
              </a:rPr>
              <a:t>scoren</a:t>
            </a:r>
          </a:p>
        </p:txBody>
      </p:sp>
      <p:sp>
        <p:nvSpPr>
          <p:cNvPr id="4" name="Tijdelijke aanduiding voor dianummer 3"/>
          <p:cNvSpPr>
            <a:spLocks noGrp="1"/>
          </p:cNvSpPr>
          <p:nvPr>
            <p:ph type="sldNum" sz="quarter" idx="5"/>
          </p:nvPr>
        </p:nvSpPr>
        <p:spPr/>
        <p:txBody>
          <a:bodyPr/>
          <a:lstStyle/>
          <a:p>
            <a:fld id="{42FC6BBF-EBCD-4582-9817-BBB8FEBA92FE}" type="slidenum">
              <a:rPr lang="nl-NL" smtClean="0"/>
              <a:t>4</a:t>
            </a:fld>
            <a:endParaRPr lang="nl-NL"/>
          </a:p>
        </p:txBody>
      </p:sp>
    </p:spTree>
    <p:extLst>
      <p:ext uri="{BB962C8B-B14F-4D97-AF65-F5344CB8AC3E}">
        <p14:creationId xmlns:p14="http://schemas.microsoft.com/office/powerpoint/2010/main" val="15600209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err="1">
                <a:latin typeface="Calibri"/>
                <a:ea typeface="Calibri"/>
                <a:cs typeface="Calibri"/>
              </a:rPr>
              <a:t>Deze</a:t>
            </a:r>
            <a:r>
              <a:rPr lang="en-US" dirty="0">
                <a:latin typeface="Calibri"/>
                <a:ea typeface="Calibri"/>
                <a:cs typeface="Calibri"/>
              </a:rPr>
              <a:t> </a:t>
            </a:r>
            <a:r>
              <a:rPr lang="en-US" dirty="0" err="1">
                <a:latin typeface="Calibri"/>
                <a:ea typeface="Calibri"/>
                <a:cs typeface="Calibri"/>
              </a:rPr>
              <a:t>acties</a:t>
            </a:r>
            <a:r>
              <a:rPr lang="en-US" dirty="0">
                <a:latin typeface="Calibri"/>
                <a:ea typeface="Calibri"/>
                <a:cs typeface="Calibri"/>
              </a:rPr>
              <a:t> </a:t>
            </a:r>
            <a:r>
              <a:rPr lang="en-US" dirty="0" err="1">
                <a:latin typeface="Calibri"/>
                <a:ea typeface="Calibri"/>
                <a:cs typeface="Calibri"/>
              </a:rPr>
              <a:t>moeten</a:t>
            </a:r>
            <a:r>
              <a:rPr lang="en-US" dirty="0">
                <a:latin typeface="Calibri"/>
                <a:ea typeface="Calibri"/>
                <a:cs typeface="Calibri"/>
              </a:rPr>
              <a:t> </a:t>
            </a:r>
            <a:r>
              <a:rPr lang="en-US" dirty="0" err="1">
                <a:latin typeface="Calibri"/>
                <a:ea typeface="Calibri"/>
                <a:cs typeface="Calibri"/>
              </a:rPr>
              <a:t>passen</a:t>
            </a:r>
            <a:r>
              <a:rPr lang="en-US" dirty="0">
                <a:latin typeface="Calibri"/>
                <a:ea typeface="Calibri"/>
                <a:cs typeface="Calibri"/>
              </a:rPr>
              <a:t> </a:t>
            </a:r>
            <a:r>
              <a:rPr lang="en-US" dirty="0" err="1">
                <a:latin typeface="Calibri"/>
                <a:ea typeface="Calibri"/>
                <a:cs typeface="Calibri"/>
              </a:rPr>
              <a:t>binnen</a:t>
            </a:r>
            <a:r>
              <a:rPr lang="en-US" dirty="0">
                <a:latin typeface="Calibri"/>
                <a:ea typeface="Calibri"/>
                <a:cs typeface="Calibri"/>
              </a:rPr>
              <a:t> de </a:t>
            </a:r>
            <a:r>
              <a:rPr lang="en-US" dirty="0" err="1">
                <a:latin typeface="Calibri"/>
                <a:ea typeface="Calibri"/>
                <a:cs typeface="Calibri"/>
              </a:rPr>
              <a:t>eisen</a:t>
            </a:r>
            <a:r>
              <a:rPr lang="en-US" dirty="0">
                <a:latin typeface="Calibri"/>
                <a:ea typeface="Calibri"/>
                <a:cs typeface="Calibri"/>
              </a:rPr>
              <a:t>/</a:t>
            </a:r>
            <a:r>
              <a:rPr lang="en-US" dirty="0" err="1">
                <a:latin typeface="Calibri"/>
                <a:ea typeface="Calibri"/>
                <a:cs typeface="Calibri"/>
              </a:rPr>
              <a:t>mogelijkheden</a:t>
            </a:r>
            <a:r>
              <a:rPr lang="en-US" dirty="0">
                <a:latin typeface="Calibri"/>
                <a:ea typeface="Calibri"/>
                <a:cs typeface="Calibri"/>
              </a:rPr>
              <a:t>. Dit </a:t>
            </a:r>
            <a:r>
              <a:rPr lang="en-US" dirty="0" err="1">
                <a:latin typeface="Calibri"/>
                <a:ea typeface="Calibri"/>
                <a:cs typeface="Calibri"/>
              </a:rPr>
              <a:t>helpt</a:t>
            </a:r>
            <a:r>
              <a:rPr lang="en-US" dirty="0">
                <a:latin typeface="Calibri"/>
                <a:ea typeface="Calibri"/>
                <a:cs typeface="Calibri"/>
              </a:rPr>
              <a:t> </a:t>
            </a:r>
            <a:r>
              <a:rPr lang="en-US" dirty="0" err="1">
                <a:latin typeface="Calibri"/>
                <a:ea typeface="Calibri"/>
                <a:cs typeface="Calibri"/>
              </a:rPr>
              <a:t>studenten</a:t>
            </a:r>
            <a:r>
              <a:rPr lang="en-US" dirty="0">
                <a:latin typeface="Calibri"/>
                <a:ea typeface="Calibri"/>
                <a:cs typeface="Calibri"/>
              </a:rPr>
              <a:t> met het </a:t>
            </a:r>
            <a:r>
              <a:rPr lang="en-US" dirty="0" err="1">
                <a:latin typeface="Calibri"/>
                <a:ea typeface="Calibri"/>
                <a:cs typeface="Calibri"/>
              </a:rPr>
              <a:t>bedenken</a:t>
            </a:r>
            <a:r>
              <a:rPr lang="en-US" dirty="0">
                <a:latin typeface="Calibri"/>
                <a:ea typeface="Calibri"/>
                <a:cs typeface="Calibri"/>
              </a:rPr>
              <a:t> van concrete </a:t>
            </a:r>
            <a:r>
              <a:rPr lang="en-US" dirty="0" err="1">
                <a:latin typeface="Calibri"/>
                <a:ea typeface="Calibri"/>
                <a:cs typeface="Calibri"/>
              </a:rPr>
              <a:t>acties</a:t>
            </a:r>
            <a:r>
              <a:rPr lang="en-US" dirty="0">
                <a:latin typeface="Calibri"/>
                <a:ea typeface="Calibri"/>
                <a:cs typeface="Calibri"/>
              </a:rPr>
              <a:t> die ze </a:t>
            </a:r>
            <a:r>
              <a:rPr lang="en-US" dirty="0" err="1">
                <a:latin typeface="Calibri"/>
                <a:ea typeface="Calibri"/>
                <a:cs typeface="Calibri"/>
              </a:rPr>
              <a:t>zelf</a:t>
            </a:r>
            <a:r>
              <a:rPr lang="en-US" dirty="0">
                <a:latin typeface="Calibri"/>
                <a:ea typeface="Calibri"/>
                <a:cs typeface="Calibri"/>
              </a:rPr>
              <a:t> </a:t>
            </a:r>
            <a:r>
              <a:rPr lang="en-US" dirty="0" err="1">
                <a:latin typeface="Calibri"/>
                <a:ea typeface="Calibri"/>
                <a:cs typeface="Calibri"/>
              </a:rPr>
              <a:t>kunnen</a:t>
            </a:r>
            <a:r>
              <a:rPr lang="en-US" dirty="0">
                <a:latin typeface="Calibri"/>
                <a:ea typeface="Calibri"/>
                <a:cs typeface="Calibri"/>
              </a:rPr>
              <a:t> </a:t>
            </a:r>
            <a:r>
              <a:rPr lang="en-US" dirty="0" err="1">
                <a:latin typeface="Calibri"/>
                <a:ea typeface="Calibri"/>
                <a:cs typeface="Calibri"/>
              </a:rPr>
              <a:t>gaan</a:t>
            </a:r>
            <a:r>
              <a:rPr lang="en-US" dirty="0">
                <a:latin typeface="Calibri"/>
                <a:ea typeface="Calibri"/>
                <a:cs typeface="Calibri"/>
              </a:rPr>
              <a:t> </a:t>
            </a:r>
            <a:r>
              <a:rPr lang="en-US" dirty="0" err="1">
                <a:latin typeface="Calibri"/>
                <a:ea typeface="Calibri"/>
                <a:cs typeface="Calibri"/>
              </a:rPr>
              <a:t>doen</a:t>
            </a:r>
            <a:r>
              <a:rPr lang="en-US" dirty="0">
                <a:latin typeface="Calibri"/>
                <a:ea typeface="Calibri"/>
                <a:cs typeface="Calibri"/>
              </a:rPr>
              <a:t>. Ook </a:t>
            </a:r>
            <a:r>
              <a:rPr lang="en-US" dirty="0" err="1">
                <a:latin typeface="Calibri"/>
                <a:ea typeface="Calibri"/>
                <a:cs typeface="Calibri"/>
              </a:rPr>
              <a:t>bij</a:t>
            </a:r>
            <a:r>
              <a:rPr lang="en-US" dirty="0">
                <a:latin typeface="Calibri"/>
                <a:ea typeface="Calibri"/>
                <a:cs typeface="Calibri"/>
              </a:rPr>
              <a:t> </a:t>
            </a:r>
            <a:r>
              <a:rPr lang="en-US" dirty="0" err="1">
                <a:latin typeface="Calibri"/>
                <a:ea typeface="Calibri"/>
                <a:cs typeface="Calibri"/>
              </a:rPr>
              <a:t>bedrijven</a:t>
            </a:r>
            <a:r>
              <a:rPr lang="en-US" dirty="0">
                <a:latin typeface="Calibri"/>
                <a:ea typeface="Calibri"/>
                <a:cs typeface="Calibri"/>
              </a:rPr>
              <a:t> </a:t>
            </a:r>
            <a:r>
              <a:rPr lang="en-US" dirty="0" err="1">
                <a:latin typeface="Calibri"/>
                <a:ea typeface="Calibri"/>
                <a:cs typeface="Calibri"/>
              </a:rPr>
              <a:t>krijgen</a:t>
            </a:r>
            <a:r>
              <a:rPr lang="en-US" dirty="0">
                <a:latin typeface="Calibri"/>
                <a:ea typeface="Calibri"/>
                <a:cs typeface="Calibri"/>
              </a:rPr>
              <a:t> ze </a:t>
            </a:r>
            <a:r>
              <a:rPr lang="en-US" dirty="0" err="1">
                <a:latin typeface="Calibri"/>
                <a:ea typeface="Calibri"/>
                <a:cs typeface="Calibri"/>
              </a:rPr>
              <a:t>leerdoelen</a:t>
            </a:r>
            <a:r>
              <a:rPr lang="en-US" dirty="0">
                <a:latin typeface="Calibri"/>
                <a:ea typeface="Calibri"/>
                <a:cs typeface="Calibri"/>
              </a:rPr>
              <a:t> </a:t>
            </a:r>
            <a:r>
              <a:rPr lang="en-US" dirty="0" err="1">
                <a:latin typeface="Calibri"/>
                <a:ea typeface="Calibri"/>
                <a:cs typeface="Calibri"/>
              </a:rPr>
              <a:t>en</a:t>
            </a:r>
            <a:r>
              <a:rPr lang="en-US" dirty="0">
                <a:latin typeface="Calibri"/>
                <a:ea typeface="Calibri"/>
                <a:cs typeface="Calibri"/>
              </a:rPr>
              <a:t> </a:t>
            </a:r>
            <a:r>
              <a:rPr lang="en-US" dirty="0" err="1">
                <a:latin typeface="Calibri"/>
                <a:ea typeface="Calibri"/>
                <a:cs typeface="Calibri"/>
              </a:rPr>
              <a:t>moeten</a:t>
            </a:r>
            <a:r>
              <a:rPr lang="en-US" dirty="0">
                <a:latin typeface="Calibri"/>
                <a:ea typeface="Calibri"/>
                <a:cs typeface="Calibri"/>
              </a:rPr>
              <a:t> ze </a:t>
            </a:r>
            <a:r>
              <a:rPr lang="en-US" dirty="0" err="1">
                <a:latin typeface="Calibri"/>
                <a:ea typeface="Calibri"/>
                <a:cs typeface="Calibri"/>
              </a:rPr>
              <a:t>zelf</a:t>
            </a:r>
            <a:r>
              <a:rPr lang="en-US" dirty="0">
                <a:latin typeface="Calibri"/>
                <a:ea typeface="Calibri"/>
                <a:cs typeface="Calibri"/>
              </a:rPr>
              <a:t> </a:t>
            </a:r>
            <a:r>
              <a:rPr lang="en-US" dirty="0" err="1">
                <a:latin typeface="Calibri"/>
                <a:ea typeface="Calibri"/>
                <a:cs typeface="Calibri"/>
              </a:rPr>
              <a:t>aan</a:t>
            </a:r>
            <a:r>
              <a:rPr lang="en-US" dirty="0">
                <a:latin typeface="Calibri"/>
                <a:ea typeface="Calibri"/>
                <a:cs typeface="Calibri"/>
              </a:rPr>
              <a:t> de slag in </a:t>
            </a:r>
            <a:r>
              <a:rPr lang="en-US" dirty="0" err="1">
                <a:latin typeface="Calibri"/>
                <a:ea typeface="Calibri"/>
                <a:cs typeface="Calibri"/>
              </a:rPr>
              <a:t>hun</a:t>
            </a:r>
            <a:r>
              <a:rPr lang="en-US" dirty="0">
                <a:latin typeface="Calibri"/>
                <a:ea typeface="Calibri"/>
                <a:cs typeface="Calibri"/>
              </a:rPr>
              <a:t> POP met </a:t>
            </a:r>
            <a:r>
              <a:rPr lang="en-US" dirty="0" err="1">
                <a:latin typeface="Calibri"/>
                <a:ea typeface="Calibri"/>
                <a:cs typeface="Calibri"/>
              </a:rPr>
              <a:t>verbetervoorstellen</a:t>
            </a:r>
            <a:r>
              <a:rPr lang="en-US" dirty="0">
                <a:latin typeface="Calibri"/>
                <a:ea typeface="Calibri"/>
                <a:cs typeface="Calibri"/>
              </a:rPr>
              <a:t>. Een </a:t>
            </a:r>
            <a:r>
              <a:rPr lang="en-US" dirty="0" err="1">
                <a:latin typeface="Calibri"/>
                <a:ea typeface="Calibri"/>
                <a:cs typeface="Calibri"/>
              </a:rPr>
              <a:t>mooie</a:t>
            </a:r>
            <a:r>
              <a:rPr lang="en-US" dirty="0">
                <a:latin typeface="Calibri"/>
                <a:ea typeface="Calibri"/>
                <a:cs typeface="Calibri"/>
              </a:rPr>
              <a:t> </a:t>
            </a:r>
            <a:r>
              <a:rPr lang="en-US" dirty="0" err="1">
                <a:latin typeface="Calibri"/>
                <a:ea typeface="Calibri"/>
                <a:cs typeface="Calibri"/>
              </a:rPr>
              <a:t>manier</a:t>
            </a:r>
            <a:r>
              <a:rPr lang="en-US" dirty="0">
                <a:latin typeface="Calibri"/>
                <a:ea typeface="Calibri"/>
                <a:cs typeface="Calibri"/>
              </a:rPr>
              <a:t> om </a:t>
            </a:r>
            <a:r>
              <a:rPr lang="en-US" dirty="0" err="1">
                <a:latin typeface="Calibri"/>
                <a:ea typeface="Calibri"/>
                <a:cs typeface="Calibri"/>
              </a:rPr>
              <a:t>tijdens</a:t>
            </a:r>
            <a:r>
              <a:rPr lang="en-US" dirty="0">
                <a:latin typeface="Calibri"/>
                <a:ea typeface="Calibri"/>
                <a:cs typeface="Calibri"/>
              </a:rPr>
              <a:t> school </a:t>
            </a:r>
            <a:r>
              <a:rPr lang="en-US" dirty="0" err="1">
                <a:latin typeface="Calibri"/>
                <a:ea typeface="Calibri"/>
                <a:cs typeface="Calibri"/>
              </a:rPr>
              <a:t>te</a:t>
            </a:r>
            <a:r>
              <a:rPr lang="en-US" dirty="0">
                <a:latin typeface="Calibri"/>
                <a:ea typeface="Calibri"/>
                <a:cs typeface="Calibri"/>
              </a:rPr>
              <a:t> </a:t>
            </a:r>
            <a:r>
              <a:rPr lang="en-US" dirty="0" err="1">
                <a:latin typeface="Calibri"/>
                <a:ea typeface="Calibri"/>
                <a:cs typeface="Calibri"/>
              </a:rPr>
              <a:t>leren</a:t>
            </a:r>
            <a:r>
              <a:rPr lang="en-US" dirty="0">
                <a:latin typeface="Calibri"/>
                <a:ea typeface="Calibri"/>
                <a:cs typeface="Calibri"/>
              </a:rPr>
              <a:t> hoe </a:t>
            </a:r>
            <a:r>
              <a:rPr lang="en-US" dirty="0" err="1">
                <a:latin typeface="Calibri"/>
                <a:ea typeface="Calibri"/>
                <a:cs typeface="Calibri"/>
              </a:rPr>
              <a:t>dit</a:t>
            </a:r>
            <a:r>
              <a:rPr lang="en-US" dirty="0">
                <a:latin typeface="Calibri"/>
                <a:ea typeface="Calibri"/>
                <a:cs typeface="Calibri"/>
              </a:rPr>
              <a:t> </a:t>
            </a:r>
            <a:r>
              <a:rPr lang="en-US" dirty="0" err="1">
                <a:latin typeface="Calibri"/>
                <a:ea typeface="Calibri"/>
                <a:cs typeface="Calibri"/>
              </a:rPr>
              <a:t>te</a:t>
            </a:r>
            <a:r>
              <a:rPr lang="en-US" dirty="0">
                <a:latin typeface="Calibri"/>
                <a:ea typeface="Calibri"/>
                <a:cs typeface="Calibri"/>
              </a:rPr>
              <a:t> </a:t>
            </a:r>
            <a:r>
              <a:rPr lang="en-US" dirty="0" err="1">
                <a:latin typeface="Calibri"/>
                <a:ea typeface="Calibri"/>
                <a:cs typeface="Calibri"/>
              </a:rPr>
              <a:t>doen</a:t>
            </a:r>
            <a:r>
              <a:rPr lang="en-US" dirty="0">
                <a:latin typeface="Calibri"/>
                <a:ea typeface="Calibri"/>
                <a:cs typeface="Calibri"/>
              </a:rPr>
              <a:t>.</a:t>
            </a:r>
          </a:p>
        </p:txBody>
      </p:sp>
      <p:sp>
        <p:nvSpPr>
          <p:cNvPr id="4" name="Tijdelijke aanduiding voor dianummer 3"/>
          <p:cNvSpPr>
            <a:spLocks noGrp="1"/>
          </p:cNvSpPr>
          <p:nvPr>
            <p:ph type="sldNum" sz="quarter" idx="5"/>
          </p:nvPr>
        </p:nvSpPr>
        <p:spPr/>
        <p:txBody>
          <a:bodyPr/>
          <a:lstStyle/>
          <a:p>
            <a:fld id="{42FC6BBF-EBCD-4582-9817-BBB8FEBA92FE}" type="slidenum">
              <a:rPr lang="nl-NL" smtClean="0"/>
              <a:t>5</a:t>
            </a:fld>
            <a:endParaRPr lang="nl-NL"/>
          </a:p>
        </p:txBody>
      </p:sp>
    </p:spTree>
    <p:extLst>
      <p:ext uri="{BB962C8B-B14F-4D97-AF65-F5344CB8AC3E}">
        <p14:creationId xmlns:p14="http://schemas.microsoft.com/office/powerpoint/2010/main" val="42877988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nl-NL" dirty="0"/>
              <a:t>Wat is beroepsoriëntatie?</a:t>
            </a:r>
          </a:p>
          <a:p>
            <a:endParaRPr lang="nl-NL" dirty="0"/>
          </a:p>
          <a:p>
            <a:r>
              <a:rPr lang="nl-NL" dirty="0"/>
              <a:t>Beroepsoriëntatie is het proces waarbij je ontdekt welke beroepen, sectoren en functies het beste bij jouw interesses, vaardigheden en ambities passen. Het helpt je om een bewuste keuze te maken voor je toekomstige loopbaan.</a:t>
            </a:r>
          </a:p>
          <a:p>
            <a:endParaRPr lang="nl-NL" dirty="0"/>
          </a:p>
          <a:p>
            <a:r>
              <a:rPr lang="nl-NL" b="1" dirty="0"/>
              <a:t>Hoe helpt </a:t>
            </a:r>
            <a:r>
              <a:rPr lang="nl-NL" b="1" dirty="0" err="1"/>
              <a:t>TalentCommunity</a:t>
            </a:r>
            <a:r>
              <a:rPr lang="nl-NL" b="1" dirty="0"/>
              <a:t> bij beroepsoriëntatie?</a:t>
            </a:r>
            <a:br>
              <a:rPr lang="nl-NL" dirty="0"/>
            </a:br>
            <a:r>
              <a:rPr lang="nl-NL" dirty="0" err="1"/>
              <a:t>TalentCommunity</a:t>
            </a:r>
            <a:r>
              <a:rPr lang="nl-NL" dirty="0"/>
              <a:t> biedt hulpmiddelen om je </a:t>
            </a:r>
            <a:r>
              <a:rPr lang="nl-NL" dirty="0" err="1"/>
              <a:t>skilss</a:t>
            </a:r>
            <a:r>
              <a:rPr lang="nl-NL" dirty="0"/>
              <a:t> in kaart te brengen. Op basis van jouw profiel kun je verkennen welke beroepen en sectoren het beste bij je passen. Het platform biedt je de mogelijkheid om verschillende carrièremogelijkheden te ontdekken die aansluiten bij jouw talenten en doelen.   </a:t>
            </a:r>
          </a:p>
          <a:p>
            <a:endParaRPr lang="nl-NL" dirty="0"/>
          </a:p>
          <a:p>
            <a:r>
              <a:rPr lang="nl-NL" b="1" dirty="0"/>
              <a:t>Waarom is beroepsoriëntatie belangrijk?</a:t>
            </a:r>
            <a:br>
              <a:rPr lang="nl-NL" dirty="0"/>
            </a:br>
            <a:r>
              <a:rPr lang="nl-NL" dirty="0"/>
              <a:t>Het maken van een goed geïnformeerde keuze over je loopbaan zorgt ervoor dat je een </a:t>
            </a:r>
            <a:r>
              <a:rPr lang="nl-NL" dirty="0" err="1"/>
              <a:t>carrièrepad</a:t>
            </a:r>
            <a:r>
              <a:rPr lang="nl-NL" dirty="0"/>
              <a:t> kiest dat bij je past, waarin je je kunt ontwikkelen en waarin je voldoening kunt vinden. Dit proces helpt je om later teleurstellingen te voorkomen en zorgt ervoor dat je bewuster omgaat met de keuzes die je tijdens je opleiding maakt.</a:t>
            </a:r>
          </a:p>
          <a:p>
            <a:endParaRPr lang="nl-NL" dirty="0"/>
          </a:p>
          <a:p>
            <a:r>
              <a:rPr lang="nl-NL" b="1" dirty="0"/>
              <a:t>Ondersteuning van </a:t>
            </a:r>
            <a:r>
              <a:rPr lang="nl-NL" b="1" dirty="0" err="1"/>
              <a:t>TalentCommunity</a:t>
            </a:r>
            <a:r>
              <a:rPr lang="nl-NL" b="1" dirty="0"/>
              <a:t>:</a:t>
            </a:r>
            <a:br>
              <a:rPr lang="nl-NL" dirty="0"/>
            </a:br>
            <a:r>
              <a:rPr lang="nl-NL" dirty="0" err="1"/>
              <a:t>TalentCommunity</a:t>
            </a:r>
            <a:r>
              <a:rPr lang="nl-NL" dirty="0"/>
              <a:t> ondersteunt je niet alleen bij het vinden van passende stages of banen, maar ook bij het opbouwen van een sterk professioneel netwerk. Door de nadruk te leggen op je </a:t>
            </a:r>
            <a:r>
              <a:rPr lang="nl-NL" dirty="0" err="1"/>
              <a:t>skilss</a:t>
            </a:r>
            <a:r>
              <a:rPr lang="nl-NL" dirty="0"/>
              <a:t>, kun je beter inschatten welke richting het beste bij je past, en kun je met meer vertrouwen je </a:t>
            </a:r>
            <a:r>
              <a:rPr lang="nl-NL" dirty="0" err="1"/>
              <a:t>carrièrepad</a:t>
            </a:r>
            <a:r>
              <a:rPr lang="nl-NL" dirty="0"/>
              <a:t> kiezen.</a:t>
            </a:r>
          </a:p>
          <a:p>
            <a:endParaRPr lang="nl-NL" dirty="0"/>
          </a:p>
          <a:p>
            <a:endParaRPr lang="nl-NL" dirty="0"/>
          </a:p>
          <a:p>
            <a:endParaRPr lang="nl-NL" dirty="0"/>
          </a:p>
          <a:p>
            <a:endParaRPr lang="nl-NL" dirty="0"/>
          </a:p>
          <a:p>
            <a:endParaRPr lang="nl-NL" dirty="0"/>
          </a:p>
        </p:txBody>
      </p:sp>
      <p:sp>
        <p:nvSpPr>
          <p:cNvPr id="4" name="Tijdelijke aanduiding voor dianummer 3"/>
          <p:cNvSpPr>
            <a:spLocks noGrp="1"/>
          </p:cNvSpPr>
          <p:nvPr>
            <p:ph type="sldNum" sz="quarter" idx="5"/>
          </p:nvPr>
        </p:nvSpPr>
        <p:spPr/>
        <p:txBody>
          <a:bodyPr/>
          <a:lstStyle/>
          <a:p>
            <a:fld id="{42FC6BBF-EBCD-4582-9817-BBB8FEBA92FE}" type="slidenum">
              <a:rPr lang="nl-NL" smtClean="0"/>
              <a:t>6</a:t>
            </a:fld>
            <a:endParaRPr lang="nl-NL"/>
          </a:p>
        </p:txBody>
      </p:sp>
    </p:spTree>
    <p:extLst>
      <p:ext uri="{BB962C8B-B14F-4D97-AF65-F5344CB8AC3E}">
        <p14:creationId xmlns:p14="http://schemas.microsoft.com/office/powerpoint/2010/main" val="51805340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jdelijke aanduiding voor dia-afbeelding 1"/>
          <p:cNvSpPr>
            <a:spLocks noGrp="1" noRot="1" noChangeAspect="1"/>
          </p:cNvSpPr>
          <p:nvPr>
            <p:ph type="sldImg"/>
          </p:nvPr>
        </p:nvSpPr>
        <p:spPr/>
      </p:sp>
      <p:sp>
        <p:nvSpPr>
          <p:cNvPr id="3" name="Tijdelijke aanduiding voor notities 2"/>
          <p:cNvSpPr>
            <a:spLocks noGrp="1"/>
          </p:cNvSpPr>
          <p:nvPr>
            <p:ph type="body" idx="1"/>
          </p:nvPr>
        </p:nvSpPr>
        <p:spPr/>
        <p:txBody>
          <a:bodyPr/>
          <a:lstStyle/>
          <a:p>
            <a:r>
              <a:rPr lang="en-US" dirty="0">
                <a:latin typeface="Calibri"/>
                <a:ea typeface="Calibri"/>
                <a:cs typeface="Calibri"/>
              </a:rPr>
              <a:t>De </a:t>
            </a:r>
            <a:r>
              <a:rPr lang="en-US" dirty="0" err="1">
                <a:latin typeface="Calibri"/>
                <a:ea typeface="Calibri"/>
                <a:cs typeface="Calibri"/>
              </a:rPr>
              <a:t>meeste</a:t>
            </a:r>
            <a:r>
              <a:rPr lang="en-US" dirty="0">
                <a:latin typeface="Calibri"/>
                <a:ea typeface="Calibri"/>
                <a:cs typeface="Calibri"/>
              </a:rPr>
              <a:t> </a:t>
            </a:r>
            <a:r>
              <a:rPr lang="en-US" dirty="0" err="1">
                <a:latin typeface="Calibri"/>
                <a:ea typeface="Calibri"/>
                <a:cs typeface="Calibri"/>
              </a:rPr>
              <a:t>studenten</a:t>
            </a:r>
            <a:r>
              <a:rPr lang="en-US" dirty="0">
                <a:latin typeface="Calibri"/>
                <a:ea typeface="Calibri"/>
                <a:cs typeface="Calibri"/>
              </a:rPr>
              <a:t> </a:t>
            </a:r>
            <a:r>
              <a:rPr lang="en-US" dirty="0" err="1">
                <a:latin typeface="Calibri"/>
                <a:ea typeface="Calibri"/>
                <a:cs typeface="Calibri"/>
              </a:rPr>
              <a:t>vinden</a:t>
            </a:r>
            <a:r>
              <a:rPr lang="en-US" dirty="0">
                <a:latin typeface="Calibri"/>
                <a:ea typeface="Calibri"/>
                <a:cs typeface="Calibri"/>
              </a:rPr>
              <a:t> </a:t>
            </a:r>
            <a:r>
              <a:rPr lang="en-US" dirty="0" err="1">
                <a:latin typeface="Calibri"/>
                <a:ea typeface="Calibri"/>
                <a:cs typeface="Calibri"/>
              </a:rPr>
              <a:t>dit</a:t>
            </a:r>
            <a:r>
              <a:rPr lang="en-US" dirty="0">
                <a:latin typeface="Calibri"/>
                <a:ea typeface="Calibri"/>
                <a:cs typeface="Calibri"/>
              </a:rPr>
              <a:t> </a:t>
            </a:r>
            <a:r>
              <a:rPr lang="en-US" dirty="0" err="1">
                <a:latin typeface="Calibri"/>
                <a:ea typeface="Calibri"/>
                <a:cs typeface="Calibri"/>
              </a:rPr>
              <a:t>een</a:t>
            </a:r>
            <a:r>
              <a:rPr lang="en-US" dirty="0">
                <a:latin typeface="Calibri"/>
                <a:ea typeface="Calibri"/>
                <a:cs typeface="Calibri"/>
              </a:rPr>
              <a:t> </a:t>
            </a:r>
            <a:r>
              <a:rPr lang="en-US" dirty="0" err="1">
                <a:latin typeface="Calibri"/>
                <a:ea typeface="Calibri"/>
                <a:cs typeface="Calibri"/>
              </a:rPr>
              <a:t>lastige</a:t>
            </a:r>
            <a:r>
              <a:rPr lang="en-US" dirty="0">
                <a:latin typeface="Calibri"/>
                <a:ea typeface="Calibri"/>
                <a:cs typeface="Calibri"/>
              </a:rPr>
              <a:t> </a:t>
            </a:r>
            <a:r>
              <a:rPr lang="en-US" dirty="0" err="1">
                <a:latin typeface="Calibri"/>
                <a:ea typeface="Calibri"/>
                <a:cs typeface="Calibri"/>
              </a:rPr>
              <a:t>vraag</a:t>
            </a:r>
            <a:r>
              <a:rPr lang="en-US" dirty="0">
                <a:latin typeface="Calibri"/>
                <a:ea typeface="Calibri"/>
                <a:cs typeface="Calibri"/>
              </a:rPr>
              <a:t>. Want wat is er </a:t>
            </a:r>
            <a:r>
              <a:rPr lang="en-US" dirty="0" err="1">
                <a:latin typeface="Calibri"/>
                <a:ea typeface="Calibri"/>
                <a:cs typeface="Calibri"/>
              </a:rPr>
              <a:t>allemaal</a:t>
            </a:r>
            <a:r>
              <a:rPr lang="en-US" dirty="0">
                <a:latin typeface="Calibri"/>
                <a:ea typeface="Calibri"/>
                <a:cs typeface="Calibri"/>
              </a:rPr>
              <a:t> </a:t>
            </a:r>
            <a:r>
              <a:rPr lang="en-US" dirty="0" err="1">
                <a:latin typeface="Calibri"/>
                <a:ea typeface="Calibri"/>
                <a:cs typeface="Calibri"/>
              </a:rPr>
              <a:t>beschikbaar</a:t>
            </a:r>
            <a:r>
              <a:rPr lang="en-US" dirty="0">
                <a:latin typeface="Calibri"/>
                <a:ea typeface="Calibri"/>
                <a:cs typeface="Calibri"/>
              </a:rPr>
              <a:t>? En wat past </a:t>
            </a:r>
            <a:r>
              <a:rPr lang="en-US" dirty="0" err="1">
                <a:latin typeface="Calibri"/>
                <a:ea typeface="Calibri"/>
                <a:cs typeface="Calibri"/>
              </a:rPr>
              <a:t>bij</a:t>
            </a:r>
            <a:r>
              <a:rPr lang="en-US" dirty="0">
                <a:latin typeface="Calibri"/>
                <a:ea typeface="Calibri"/>
                <a:cs typeface="Calibri"/>
              </a:rPr>
              <a:t> </a:t>
            </a:r>
            <a:r>
              <a:rPr lang="en-US" dirty="0" err="1">
                <a:latin typeface="Calibri"/>
                <a:ea typeface="Calibri"/>
                <a:cs typeface="Calibri"/>
              </a:rPr>
              <a:t>mij</a:t>
            </a:r>
            <a:r>
              <a:rPr lang="en-US" dirty="0">
                <a:latin typeface="Calibri"/>
                <a:ea typeface="Calibri"/>
                <a:cs typeface="Calibri"/>
              </a:rPr>
              <a:t>? Welke </a:t>
            </a:r>
            <a:r>
              <a:rPr lang="en-US" dirty="0" err="1">
                <a:latin typeface="Calibri"/>
                <a:ea typeface="Calibri"/>
                <a:cs typeface="Calibri"/>
              </a:rPr>
              <a:t>keuzes</a:t>
            </a:r>
            <a:r>
              <a:rPr lang="en-US" dirty="0">
                <a:latin typeface="Calibri"/>
                <a:ea typeface="Calibri"/>
                <a:cs typeface="Calibri"/>
              </a:rPr>
              <a:t> </a:t>
            </a:r>
            <a:r>
              <a:rPr lang="en-US" dirty="0" err="1">
                <a:latin typeface="Calibri"/>
                <a:ea typeface="Calibri"/>
                <a:cs typeface="Calibri"/>
              </a:rPr>
              <a:t>kan</a:t>
            </a:r>
            <a:r>
              <a:rPr lang="en-US" dirty="0">
                <a:latin typeface="Calibri"/>
                <a:ea typeface="Calibri"/>
                <a:cs typeface="Calibri"/>
              </a:rPr>
              <a:t> </a:t>
            </a:r>
            <a:r>
              <a:rPr lang="en-US" dirty="0" err="1">
                <a:latin typeface="Calibri"/>
                <a:ea typeface="Calibri"/>
                <a:cs typeface="Calibri"/>
              </a:rPr>
              <a:t>en</a:t>
            </a:r>
            <a:r>
              <a:rPr lang="en-US" dirty="0">
                <a:latin typeface="Calibri"/>
                <a:ea typeface="Calibri"/>
                <a:cs typeface="Calibri"/>
              </a:rPr>
              <a:t> </a:t>
            </a:r>
            <a:r>
              <a:rPr lang="en-US" dirty="0" err="1">
                <a:latin typeface="Calibri"/>
                <a:ea typeface="Calibri"/>
                <a:cs typeface="Calibri"/>
              </a:rPr>
              <a:t>wil</a:t>
            </a:r>
            <a:r>
              <a:rPr lang="en-US" dirty="0">
                <a:latin typeface="Calibri"/>
                <a:ea typeface="Calibri"/>
                <a:cs typeface="Calibri"/>
              </a:rPr>
              <a:t> </a:t>
            </a:r>
            <a:r>
              <a:rPr lang="en-US" dirty="0" err="1">
                <a:latin typeface="Calibri"/>
                <a:ea typeface="Calibri"/>
                <a:cs typeface="Calibri"/>
              </a:rPr>
              <a:t>ik</a:t>
            </a:r>
            <a:r>
              <a:rPr lang="en-US" dirty="0">
                <a:latin typeface="Calibri"/>
                <a:ea typeface="Calibri"/>
                <a:cs typeface="Calibri"/>
              </a:rPr>
              <a:t> </a:t>
            </a:r>
            <a:r>
              <a:rPr lang="en-US" dirty="0" err="1">
                <a:latin typeface="Calibri"/>
                <a:ea typeface="Calibri"/>
                <a:cs typeface="Calibri"/>
              </a:rPr>
              <a:t>maken</a:t>
            </a:r>
            <a:r>
              <a:rPr lang="en-US" dirty="0">
                <a:latin typeface="Calibri"/>
                <a:ea typeface="Calibri"/>
                <a:cs typeface="Calibri"/>
              </a:rPr>
              <a:t>? </a:t>
            </a:r>
            <a:r>
              <a:rPr lang="en-US" dirty="0" err="1">
                <a:latin typeface="Calibri"/>
                <a:ea typeface="Calibri"/>
                <a:cs typeface="Calibri"/>
              </a:rPr>
              <a:t>Beroepsorientatie</a:t>
            </a:r>
            <a:r>
              <a:rPr lang="en-US" dirty="0">
                <a:latin typeface="Calibri"/>
                <a:ea typeface="Calibri"/>
                <a:cs typeface="Calibri"/>
              </a:rPr>
              <a:t> </a:t>
            </a:r>
            <a:r>
              <a:rPr lang="en-US" dirty="0" err="1">
                <a:latin typeface="Calibri"/>
                <a:ea typeface="Calibri"/>
                <a:cs typeface="Calibri"/>
              </a:rPr>
              <a:t>wordt</a:t>
            </a:r>
            <a:r>
              <a:rPr lang="en-US" dirty="0">
                <a:latin typeface="Calibri"/>
                <a:ea typeface="Calibri"/>
                <a:cs typeface="Calibri"/>
              </a:rPr>
              <a:t> </a:t>
            </a:r>
            <a:r>
              <a:rPr lang="en-US" dirty="0" err="1">
                <a:latin typeface="Calibri"/>
                <a:ea typeface="Calibri"/>
                <a:cs typeface="Calibri"/>
              </a:rPr>
              <a:t>daarmee</a:t>
            </a:r>
            <a:r>
              <a:rPr lang="en-US" dirty="0">
                <a:latin typeface="Calibri"/>
                <a:ea typeface="Calibri"/>
                <a:cs typeface="Calibri"/>
              </a:rPr>
              <a:t> </a:t>
            </a:r>
            <a:r>
              <a:rPr lang="en-US" dirty="0" err="1">
                <a:latin typeface="Calibri"/>
                <a:ea typeface="Calibri"/>
                <a:cs typeface="Calibri"/>
              </a:rPr>
              <a:t>ook</a:t>
            </a:r>
            <a:r>
              <a:rPr lang="en-US" dirty="0">
                <a:latin typeface="Calibri"/>
                <a:ea typeface="Calibri"/>
                <a:cs typeface="Calibri"/>
              </a:rPr>
              <a:t> trial-and error. </a:t>
            </a:r>
            <a:r>
              <a:rPr lang="en-US" dirty="0" err="1">
                <a:latin typeface="Calibri"/>
                <a:ea typeface="Calibri"/>
                <a:cs typeface="Calibri"/>
              </a:rPr>
              <a:t>Probeer</a:t>
            </a:r>
            <a:r>
              <a:rPr lang="en-US" dirty="0">
                <a:latin typeface="Calibri"/>
                <a:ea typeface="Calibri"/>
                <a:cs typeface="Calibri"/>
              </a:rPr>
              <a:t> </a:t>
            </a:r>
            <a:r>
              <a:rPr lang="en-US" dirty="0" err="1">
                <a:latin typeface="Calibri"/>
                <a:ea typeface="Calibri"/>
                <a:cs typeface="Calibri"/>
              </a:rPr>
              <a:t>uit</a:t>
            </a:r>
            <a:r>
              <a:rPr lang="en-US" dirty="0">
                <a:latin typeface="Calibri"/>
                <a:ea typeface="Calibri"/>
                <a:cs typeface="Calibri"/>
              </a:rPr>
              <a:t> </a:t>
            </a:r>
            <a:r>
              <a:rPr lang="en-US" dirty="0" err="1">
                <a:latin typeface="Calibri"/>
                <a:ea typeface="Calibri"/>
                <a:cs typeface="Calibri"/>
              </a:rPr>
              <a:t>en</a:t>
            </a:r>
            <a:r>
              <a:rPr lang="en-US" dirty="0">
                <a:latin typeface="Calibri"/>
                <a:ea typeface="Calibri"/>
                <a:cs typeface="Calibri"/>
              </a:rPr>
              <a:t> </a:t>
            </a:r>
            <a:r>
              <a:rPr lang="en-US" dirty="0" err="1">
                <a:latin typeface="Calibri"/>
                <a:ea typeface="Calibri"/>
                <a:cs typeface="Calibri"/>
              </a:rPr>
              <a:t>ontdek</a:t>
            </a:r>
            <a:r>
              <a:rPr lang="en-US" dirty="0">
                <a:latin typeface="Calibri"/>
                <a:ea typeface="Calibri"/>
                <a:cs typeface="Calibri"/>
              </a:rPr>
              <a:t> wat </a:t>
            </a:r>
            <a:r>
              <a:rPr lang="en-US" dirty="0" err="1">
                <a:latin typeface="Calibri"/>
                <a:ea typeface="Calibri"/>
                <a:cs typeface="Calibri"/>
              </a:rPr>
              <a:t>bij</a:t>
            </a:r>
            <a:r>
              <a:rPr lang="en-US" dirty="0">
                <a:latin typeface="Calibri"/>
                <a:ea typeface="Calibri"/>
                <a:cs typeface="Calibri"/>
              </a:rPr>
              <a:t> je past. </a:t>
            </a:r>
            <a:r>
              <a:rPr lang="en-US" dirty="0" err="1">
                <a:latin typeface="Calibri"/>
                <a:ea typeface="Calibri"/>
                <a:cs typeface="Calibri"/>
              </a:rPr>
              <a:t>Niet</a:t>
            </a:r>
            <a:r>
              <a:rPr lang="en-US" dirty="0">
                <a:latin typeface="Calibri"/>
                <a:ea typeface="Calibri"/>
                <a:cs typeface="Calibri"/>
              </a:rPr>
              <a:t> </a:t>
            </a:r>
            <a:r>
              <a:rPr lang="en-US" dirty="0" err="1">
                <a:latin typeface="Calibri"/>
                <a:ea typeface="Calibri"/>
                <a:cs typeface="Calibri"/>
              </a:rPr>
              <a:t>voor</a:t>
            </a:r>
            <a:r>
              <a:rPr lang="en-US" dirty="0">
                <a:latin typeface="Calibri"/>
                <a:ea typeface="Calibri"/>
                <a:cs typeface="Calibri"/>
              </a:rPr>
              <a:t> </a:t>
            </a:r>
            <a:r>
              <a:rPr lang="en-US" dirty="0" err="1">
                <a:latin typeface="Calibri"/>
                <a:ea typeface="Calibri"/>
                <a:cs typeface="Calibri"/>
              </a:rPr>
              <a:t>niets</a:t>
            </a:r>
            <a:r>
              <a:rPr lang="en-US" dirty="0">
                <a:latin typeface="Calibri"/>
                <a:ea typeface="Calibri"/>
                <a:cs typeface="Calibri"/>
              </a:rPr>
              <a:t> </a:t>
            </a:r>
            <a:r>
              <a:rPr lang="en-US" dirty="0" err="1">
                <a:latin typeface="Calibri"/>
                <a:ea typeface="Calibri"/>
                <a:cs typeface="Calibri"/>
              </a:rPr>
              <a:t>dat</a:t>
            </a:r>
            <a:r>
              <a:rPr lang="en-US" dirty="0">
                <a:latin typeface="Calibri"/>
                <a:ea typeface="Calibri"/>
                <a:cs typeface="Calibri"/>
              </a:rPr>
              <a:t> </a:t>
            </a:r>
            <a:r>
              <a:rPr lang="en-US" dirty="0" err="1">
                <a:latin typeface="Calibri"/>
                <a:ea typeface="Calibri"/>
                <a:cs typeface="Calibri"/>
              </a:rPr>
              <a:t>ruim</a:t>
            </a:r>
            <a:r>
              <a:rPr lang="en-US" dirty="0">
                <a:latin typeface="Calibri"/>
                <a:ea typeface="Calibri"/>
                <a:cs typeface="Calibri"/>
              </a:rPr>
              <a:t> 40% van de </a:t>
            </a:r>
            <a:r>
              <a:rPr lang="en-US" dirty="0" err="1">
                <a:latin typeface="Calibri"/>
                <a:ea typeface="Calibri"/>
                <a:cs typeface="Calibri"/>
              </a:rPr>
              <a:t>afgestudeerden</a:t>
            </a:r>
            <a:r>
              <a:rPr lang="en-US" dirty="0">
                <a:latin typeface="Calibri"/>
                <a:ea typeface="Calibri"/>
                <a:cs typeface="Calibri"/>
              </a:rPr>
              <a:t> </a:t>
            </a:r>
            <a:r>
              <a:rPr lang="en-US" dirty="0" err="1">
                <a:latin typeface="Calibri"/>
                <a:ea typeface="Calibri"/>
                <a:cs typeface="Calibri"/>
              </a:rPr>
              <a:t>een</a:t>
            </a:r>
            <a:r>
              <a:rPr lang="en-US" dirty="0">
                <a:latin typeface="Calibri"/>
                <a:ea typeface="Calibri"/>
                <a:cs typeface="Calibri"/>
              </a:rPr>
              <a:t> </a:t>
            </a:r>
            <a:r>
              <a:rPr lang="en-US" dirty="0" err="1">
                <a:latin typeface="Calibri"/>
                <a:ea typeface="Calibri"/>
                <a:cs typeface="Calibri"/>
              </a:rPr>
              <a:t>paar</a:t>
            </a:r>
            <a:r>
              <a:rPr lang="en-US" dirty="0">
                <a:latin typeface="Calibri"/>
                <a:ea typeface="Calibri"/>
                <a:cs typeface="Calibri"/>
              </a:rPr>
              <a:t> </a:t>
            </a:r>
            <a:r>
              <a:rPr lang="en-US" dirty="0" err="1">
                <a:latin typeface="Calibri"/>
                <a:ea typeface="Calibri"/>
                <a:cs typeface="Calibri"/>
              </a:rPr>
              <a:t>jaar</a:t>
            </a:r>
            <a:r>
              <a:rPr lang="en-US" dirty="0">
                <a:latin typeface="Calibri"/>
                <a:ea typeface="Calibri"/>
                <a:cs typeface="Calibri"/>
              </a:rPr>
              <a:t> </a:t>
            </a:r>
            <a:r>
              <a:rPr lang="en-US" dirty="0" err="1">
                <a:latin typeface="Calibri"/>
                <a:ea typeface="Calibri"/>
                <a:cs typeface="Calibri"/>
              </a:rPr>
              <a:t>na</a:t>
            </a:r>
            <a:r>
              <a:rPr lang="en-US" dirty="0">
                <a:latin typeface="Calibri"/>
                <a:ea typeface="Calibri"/>
                <a:cs typeface="Calibri"/>
              </a:rPr>
              <a:t> de </a:t>
            </a:r>
            <a:r>
              <a:rPr lang="en-US" dirty="0" err="1">
                <a:latin typeface="Calibri"/>
                <a:ea typeface="Calibri"/>
                <a:cs typeface="Calibri"/>
              </a:rPr>
              <a:t>afronding</a:t>
            </a:r>
            <a:r>
              <a:rPr lang="en-US" dirty="0">
                <a:latin typeface="Calibri"/>
                <a:ea typeface="Calibri"/>
                <a:cs typeface="Calibri"/>
              </a:rPr>
              <a:t> van </a:t>
            </a:r>
            <a:r>
              <a:rPr lang="en-US" dirty="0" err="1">
                <a:latin typeface="Calibri"/>
                <a:ea typeface="Calibri"/>
                <a:cs typeface="Calibri"/>
              </a:rPr>
              <a:t>hun</a:t>
            </a:r>
            <a:r>
              <a:rPr lang="en-US" dirty="0">
                <a:latin typeface="Calibri"/>
                <a:ea typeface="Calibri"/>
                <a:cs typeface="Calibri"/>
              </a:rPr>
              <a:t> </a:t>
            </a:r>
            <a:r>
              <a:rPr lang="en-US" dirty="0" err="1">
                <a:latin typeface="Calibri"/>
                <a:ea typeface="Calibri"/>
                <a:cs typeface="Calibri"/>
              </a:rPr>
              <a:t>studie</a:t>
            </a:r>
            <a:r>
              <a:rPr lang="en-US" dirty="0">
                <a:latin typeface="Calibri"/>
                <a:ea typeface="Calibri"/>
                <a:cs typeface="Calibri"/>
              </a:rPr>
              <a:t> </a:t>
            </a:r>
            <a:r>
              <a:rPr lang="en-US" dirty="0" err="1">
                <a:latin typeface="Calibri"/>
                <a:ea typeface="Calibri"/>
                <a:cs typeface="Calibri"/>
              </a:rPr>
              <a:t>iets</a:t>
            </a:r>
            <a:r>
              <a:rPr lang="en-US" dirty="0">
                <a:latin typeface="Calibri"/>
                <a:ea typeface="Calibri"/>
                <a:cs typeface="Calibri"/>
              </a:rPr>
              <a:t> heel </a:t>
            </a:r>
            <a:r>
              <a:rPr lang="en-US" dirty="0" err="1">
                <a:latin typeface="Calibri"/>
                <a:ea typeface="Calibri"/>
                <a:cs typeface="Calibri"/>
              </a:rPr>
              <a:t>anders</a:t>
            </a:r>
            <a:r>
              <a:rPr lang="en-US" dirty="0">
                <a:latin typeface="Calibri"/>
                <a:ea typeface="Calibri"/>
                <a:cs typeface="Calibri"/>
              </a:rPr>
              <a:t> </a:t>
            </a:r>
            <a:r>
              <a:rPr lang="en-US" dirty="0" err="1">
                <a:latin typeface="Calibri"/>
                <a:ea typeface="Calibri"/>
                <a:cs typeface="Calibri"/>
              </a:rPr>
              <a:t>doen</a:t>
            </a:r>
            <a:r>
              <a:rPr lang="en-US" dirty="0">
                <a:latin typeface="Calibri"/>
                <a:ea typeface="Calibri"/>
                <a:cs typeface="Calibri"/>
              </a:rPr>
              <a:t>. We </a:t>
            </a:r>
            <a:r>
              <a:rPr lang="en-US" dirty="0" err="1">
                <a:latin typeface="Calibri"/>
                <a:ea typeface="Calibri"/>
                <a:cs typeface="Calibri"/>
              </a:rPr>
              <a:t>hebben</a:t>
            </a:r>
            <a:r>
              <a:rPr lang="en-US" dirty="0">
                <a:latin typeface="Calibri"/>
                <a:ea typeface="Calibri"/>
                <a:cs typeface="Calibri"/>
              </a:rPr>
              <a:t> </a:t>
            </a:r>
            <a:r>
              <a:rPr lang="en-US" dirty="0" err="1">
                <a:latin typeface="Calibri"/>
                <a:ea typeface="Calibri"/>
                <a:cs typeface="Calibri"/>
              </a:rPr>
              <a:t>zelf</a:t>
            </a:r>
            <a:r>
              <a:rPr lang="en-US" dirty="0">
                <a:latin typeface="Calibri"/>
                <a:ea typeface="Calibri"/>
                <a:cs typeface="Calibri"/>
              </a:rPr>
              <a:t> </a:t>
            </a:r>
            <a:r>
              <a:rPr lang="en-US" dirty="0" err="1">
                <a:latin typeface="Calibri"/>
                <a:ea typeface="Calibri"/>
                <a:cs typeface="Calibri"/>
              </a:rPr>
              <a:t>voorbeelden</a:t>
            </a:r>
            <a:r>
              <a:rPr lang="en-US" dirty="0">
                <a:latin typeface="Calibri"/>
                <a:ea typeface="Calibri"/>
                <a:cs typeface="Calibri"/>
              </a:rPr>
              <a:t> van </a:t>
            </a:r>
            <a:r>
              <a:rPr lang="en-US" dirty="0" err="1">
                <a:latin typeface="Calibri"/>
                <a:ea typeface="Calibri"/>
                <a:cs typeface="Calibri"/>
              </a:rPr>
              <a:t>studenten</a:t>
            </a:r>
            <a:r>
              <a:rPr lang="en-US" dirty="0">
                <a:latin typeface="Calibri"/>
                <a:ea typeface="Calibri"/>
                <a:cs typeface="Calibri"/>
              </a:rPr>
              <a:t> die </a:t>
            </a:r>
            <a:r>
              <a:rPr lang="en-US" dirty="0" err="1">
                <a:latin typeface="Calibri"/>
                <a:ea typeface="Calibri"/>
                <a:cs typeface="Calibri"/>
              </a:rPr>
              <a:t>tijdens</a:t>
            </a:r>
            <a:r>
              <a:rPr lang="en-US" dirty="0">
                <a:latin typeface="Calibri"/>
                <a:ea typeface="Calibri"/>
                <a:cs typeface="Calibri"/>
              </a:rPr>
              <a:t> de </a:t>
            </a:r>
            <a:r>
              <a:rPr lang="en-US" dirty="0" err="1">
                <a:latin typeface="Calibri"/>
                <a:ea typeface="Calibri"/>
                <a:cs typeface="Calibri"/>
              </a:rPr>
              <a:t>studie</a:t>
            </a:r>
            <a:r>
              <a:rPr lang="en-US" dirty="0">
                <a:latin typeface="Calibri"/>
                <a:ea typeface="Calibri"/>
                <a:cs typeface="Calibri"/>
              </a:rPr>
              <a:t> </a:t>
            </a:r>
            <a:r>
              <a:rPr lang="en-US" dirty="0" err="1">
                <a:latin typeface="Calibri"/>
                <a:ea typeface="Calibri"/>
                <a:cs typeface="Calibri"/>
              </a:rPr>
              <a:t>een</a:t>
            </a:r>
            <a:r>
              <a:rPr lang="en-US" dirty="0">
                <a:latin typeface="Calibri"/>
                <a:ea typeface="Calibri"/>
                <a:cs typeface="Calibri"/>
              </a:rPr>
              <a:t> </a:t>
            </a:r>
            <a:r>
              <a:rPr lang="en-US" dirty="0" err="1">
                <a:latin typeface="Calibri"/>
                <a:ea typeface="Calibri"/>
                <a:cs typeface="Calibri"/>
              </a:rPr>
              <a:t>hekel</a:t>
            </a:r>
            <a:r>
              <a:rPr lang="en-US" dirty="0">
                <a:latin typeface="Calibri"/>
                <a:ea typeface="Calibri"/>
                <a:cs typeface="Calibri"/>
              </a:rPr>
              <a:t> </a:t>
            </a:r>
            <a:r>
              <a:rPr lang="en-US" dirty="0" err="1">
                <a:latin typeface="Calibri"/>
                <a:ea typeface="Calibri"/>
                <a:cs typeface="Calibri"/>
              </a:rPr>
              <a:t>hadden</a:t>
            </a:r>
            <a:r>
              <a:rPr lang="en-US" dirty="0">
                <a:latin typeface="Calibri"/>
                <a:ea typeface="Calibri"/>
                <a:cs typeface="Calibri"/>
              </a:rPr>
              <a:t> </a:t>
            </a:r>
            <a:r>
              <a:rPr lang="en-US" dirty="0" err="1">
                <a:latin typeface="Calibri"/>
                <a:ea typeface="Calibri"/>
                <a:cs typeface="Calibri"/>
              </a:rPr>
              <a:t>aan</a:t>
            </a:r>
            <a:r>
              <a:rPr lang="en-US" dirty="0">
                <a:latin typeface="Calibri"/>
                <a:ea typeface="Calibri"/>
                <a:cs typeface="Calibri"/>
              </a:rPr>
              <a:t> "</a:t>
            </a:r>
            <a:r>
              <a:rPr lang="en-US" dirty="0" err="1">
                <a:latin typeface="Calibri"/>
                <a:ea typeface="Calibri"/>
                <a:cs typeface="Calibri"/>
              </a:rPr>
              <a:t>koud</a:t>
            </a:r>
            <a:r>
              <a:rPr lang="en-US" dirty="0">
                <a:latin typeface="Calibri"/>
                <a:ea typeface="Calibri"/>
                <a:cs typeface="Calibri"/>
              </a:rPr>
              <a:t> </a:t>
            </a:r>
            <a:r>
              <a:rPr lang="en-US" dirty="0" err="1">
                <a:latin typeface="Calibri"/>
                <a:ea typeface="Calibri"/>
                <a:cs typeface="Calibri"/>
              </a:rPr>
              <a:t>bellen</a:t>
            </a:r>
            <a:r>
              <a:rPr lang="en-US" dirty="0">
                <a:latin typeface="Calibri"/>
                <a:ea typeface="Calibri"/>
                <a:cs typeface="Calibri"/>
              </a:rPr>
              <a:t>" </a:t>
            </a:r>
            <a:r>
              <a:rPr lang="en-US" dirty="0" err="1">
                <a:latin typeface="Calibri"/>
                <a:ea typeface="Calibri"/>
                <a:cs typeface="Calibri"/>
              </a:rPr>
              <a:t>en</a:t>
            </a:r>
            <a:r>
              <a:rPr lang="en-US" dirty="0">
                <a:latin typeface="Calibri"/>
                <a:ea typeface="Calibri"/>
                <a:cs typeface="Calibri"/>
              </a:rPr>
              <a:t> </a:t>
            </a:r>
            <a:r>
              <a:rPr lang="en-US" dirty="0" err="1">
                <a:latin typeface="Calibri"/>
                <a:ea typeface="Calibri"/>
                <a:cs typeface="Calibri"/>
              </a:rPr>
              <a:t>na</a:t>
            </a:r>
            <a:r>
              <a:rPr lang="en-US" dirty="0">
                <a:latin typeface="Calibri"/>
                <a:ea typeface="Calibri"/>
                <a:cs typeface="Calibri"/>
              </a:rPr>
              <a:t> </a:t>
            </a:r>
            <a:r>
              <a:rPr lang="en-US" dirty="0" err="1">
                <a:latin typeface="Calibri"/>
                <a:ea typeface="Calibri"/>
                <a:cs typeface="Calibri"/>
              </a:rPr>
              <a:t>hun</a:t>
            </a:r>
            <a:r>
              <a:rPr lang="en-US" dirty="0">
                <a:latin typeface="Calibri"/>
                <a:ea typeface="Calibri"/>
                <a:cs typeface="Calibri"/>
              </a:rPr>
              <a:t> </a:t>
            </a:r>
            <a:r>
              <a:rPr lang="en-US" dirty="0" err="1">
                <a:latin typeface="Calibri"/>
                <a:ea typeface="Calibri"/>
                <a:cs typeface="Calibri"/>
              </a:rPr>
              <a:t>studie</a:t>
            </a:r>
            <a:r>
              <a:rPr lang="en-US" dirty="0">
                <a:latin typeface="Calibri"/>
                <a:ea typeface="Calibri"/>
                <a:cs typeface="Calibri"/>
              </a:rPr>
              <a:t> </a:t>
            </a:r>
            <a:r>
              <a:rPr lang="en-US" dirty="0" err="1">
                <a:latin typeface="Calibri"/>
                <a:ea typeface="Calibri"/>
                <a:cs typeface="Calibri"/>
              </a:rPr>
              <a:t>een</a:t>
            </a:r>
            <a:r>
              <a:rPr lang="en-US" dirty="0">
                <a:latin typeface="Calibri"/>
                <a:ea typeface="Calibri"/>
                <a:cs typeface="Calibri"/>
              </a:rPr>
              <a:t> eigen </a:t>
            </a:r>
            <a:r>
              <a:rPr lang="en-US" dirty="0" err="1">
                <a:latin typeface="Calibri"/>
                <a:ea typeface="Calibri"/>
                <a:cs typeface="Calibri"/>
              </a:rPr>
              <a:t>bedrijd</a:t>
            </a:r>
            <a:r>
              <a:rPr lang="en-US" dirty="0">
                <a:latin typeface="Calibri"/>
                <a:ea typeface="Calibri"/>
                <a:cs typeface="Calibri"/>
              </a:rPr>
              <a:t> </a:t>
            </a:r>
            <a:r>
              <a:rPr lang="en-US" dirty="0" err="1">
                <a:latin typeface="Calibri"/>
                <a:ea typeface="Calibri"/>
                <a:cs typeface="Calibri"/>
              </a:rPr>
              <a:t>begonnen</a:t>
            </a:r>
            <a:r>
              <a:rPr lang="en-US" dirty="0">
                <a:latin typeface="Calibri"/>
                <a:ea typeface="Calibri"/>
                <a:cs typeface="Calibri"/>
              </a:rPr>
              <a:t> om </a:t>
            </a:r>
            <a:r>
              <a:rPr lang="en-US" dirty="0" err="1">
                <a:latin typeface="Calibri"/>
                <a:ea typeface="Calibri"/>
                <a:cs typeface="Calibri"/>
              </a:rPr>
              <a:t>koud</a:t>
            </a:r>
            <a:r>
              <a:rPr lang="en-US" dirty="0">
                <a:latin typeface="Calibri"/>
                <a:ea typeface="Calibri"/>
                <a:cs typeface="Calibri"/>
              </a:rPr>
              <a:t> </a:t>
            </a:r>
            <a:r>
              <a:rPr lang="en-US" dirty="0" err="1">
                <a:latin typeface="Calibri"/>
                <a:ea typeface="Calibri"/>
                <a:cs typeface="Calibri"/>
              </a:rPr>
              <a:t>te</a:t>
            </a:r>
            <a:r>
              <a:rPr lang="en-US" dirty="0">
                <a:latin typeface="Calibri"/>
                <a:ea typeface="Calibri"/>
                <a:cs typeface="Calibri"/>
              </a:rPr>
              <a:t> </a:t>
            </a:r>
            <a:r>
              <a:rPr lang="en-US" dirty="0" err="1">
                <a:latin typeface="Calibri"/>
                <a:ea typeface="Calibri"/>
                <a:cs typeface="Calibri"/>
              </a:rPr>
              <a:t>bellen</a:t>
            </a:r>
            <a:r>
              <a:rPr lang="en-US" dirty="0">
                <a:latin typeface="Calibri"/>
                <a:ea typeface="Calibri"/>
                <a:cs typeface="Calibri"/>
              </a:rPr>
              <a:t>. Of </a:t>
            </a:r>
            <a:r>
              <a:rPr lang="en-US" dirty="0" err="1">
                <a:latin typeface="Calibri"/>
                <a:ea typeface="Calibri"/>
                <a:cs typeface="Calibri"/>
              </a:rPr>
              <a:t>degene</a:t>
            </a:r>
            <a:r>
              <a:rPr lang="en-US" dirty="0">
                <a:latin typeface="Calibri"/>
                <a:ea typeface="Calibri"/>
                <a:cs typeface="Calibri"/>
              </a:rPr>
              <a:t> die </a:t>
            </a:r>
            <a:r>
              <a:rPr lang="en-US" dirty="0" err="1">
                <a:latin typeface="Calibri"/>
                <a:ea typeface="Calibri"/>
                <a:cs typeface="Calibri"/>
              </a:rPr>
              <a:t>een</a:t>
            </a:r>
            <a:r>
              <a:rPr lang="en-US" dirty="0">
                <a:latin typeface="Calibri"/>
                <a:ea typeface="Calibri"/>
                <a:cs typeface="Calibri"/>
              </a:rPr>
              <a:t> </a:t>
            </a:r>
            <a:r>
              <a:rPr lang="en-US" dirty="0" err="1">
                <a:latin typeface="Calibri"/>
                <a:ea typeface="Calibri"/>
                <a:cs typeface="Calibri"/>
              </a:rPr>
              <a:t>commerciele</a:t>
            </a:r>
            <a:r>
              <a:rPr lang="en-US" dirty="0">
                <a:latin typeface="Calibri"/>
                <a:ea typeface="Calibri"/>
                <a:cs typeface="Calibri"/>
              </a:rPr>
              <a:t> </a:t>
            </a:r>
            <a:r>
              <a:rPr lang="en-US" dirty="0" err="1">
                <a:latin typeface="Calibri"/>
                <a:ea typeface="Calibri"/>
                <a:cs typeface="Calibri"/>
              </a:rPr>
              <a:t>opleiding</a:t>
            </a:r>
            <a:r>
              <a:rPr lang="en-US" dirty="0">
                <a:latin typeface="Calibri"/>
                <a:ea typeface="Calibri"/>
                <a:cs typeface="Calibri"/>
              </a:rPr>
              <a:t> had </a:t>
            </a:r>
            <a:r>
              <a:rPr lang="en-US" dirty="0" err="1">
                <a:latin typeface="Calibri"/>
                <a:ea typeface="Calibri"/>
                <a:cs typeface="Calibri"/>
              </a:rPr>
              <a:t>afgerond</a:t>
            </a:r>
            <a:r>
              <a:rPr lang="en-US" dirty="0">
                <a:latin typeface="Calibri"/>
                <a:ea typeface="Calibri"/>
                <a:cs typeface="Calibri"/>
              </a:rPr>
              <a:t> </a:t>
            </a:r>
            <a:r>
              <a:rPr lang="en-US" dirty="0" err="1">
                <a:latin typeface="Calibri"/>
                <a:ea typeface="Calibri"/>
                <a:cs typeface="Calibri"/>
              </a:rPr>
              <a:t>en</a:t>
            </a:r>
            <a:r>
              <a:rPr lang="en-US" dirty="0">
                <a:latin typeface="Calibri"/>
                <a:ea typeface="Calibri"/>
                <a:cs typeface="Calibri"/>
              </a:rPr>
              <a:t> </a:t>
            </a:r>
            <a:r>
              <a:rPr lang="en-US" dirty="0" err="1">
                <a:latin typeface="Calibri"/>
                <a:ea typeface="Calibri"/>
                <a:cs typeface="Calibri"/>
              </a:rPr>
              <a:t>besloot</a:t>
            </a:r>
            <a:r>
              <a:rPr lang="en-US" dirty="0">
                <a:latin typeface="Calibri"/>
                <a:ea typeface="Calibri"/>
                <a:cs typeface="Calibri"/>
              </a:rPr>
              <a:t> om </a:t>
            </a:r>
            <a:r>
              <a:rPr lang="en-US" dirty="0" err="1">
                <a:latin typeface="Calibri"/>
                <a:ea typeface="Calibri"/>
                <a:cs typeface="Calibri"/>
              </a:rPr>
              <a:t>mensen</a:t>
            </a:r>
            <a:r>
              <a:rPr lang="en-US" dirty="0">
                <a:latin typeface="Calibri"/>
                <a:ea typeface="Calibri"/>
                <a:cs typeface="Calibri"/>
              </a:rPr>
              <a:t> </a:t>
            </a:r>
            <a:r>
              <a:rPr lang="en-US" dirty="0" err="1">
                <a:latin typeface="Calibri"/>
                <a:ea typeface="Calibri"/>
                <a:cs typeface="Calibri"/>
              </a:rPr>
              <a:t>te</a:t>
            </a:r>
            <a:r>
              <a:rPr lang="en-US" dirty="0">
                <a:latin typeface="Calibri"/>
                <a:ea typeface="Calibri"/>
                <a:cs typeface="Calibri"/>
              </a:rPr>
              <a:t> </a:t>
            </a:r>
            <a:r>
              <a:rPr lang="en-US" dirty="0" err="1">
                <a:latin typeface="Calibri"/>
                <a:ea typeface="Calibri"/>
                <a:cs typeface="Calibri"/>
              </a:rPr>
              <a:t>willen</a:t>
            </a:r>
            <a:r>
              <a:rPr lang="en-US" dirty="0">
                <a:latin typeface="Calibri"/>
                <a:ea typeface="Calibri"/>
                <a:cs typeface="Calibri"/>
              </a:rPr>
              <a:t> </a:t>
            </a:r>
            <a:r>
              <a:rPr lang="en-US" dirty="0" err="1">
                <a:latin typeface="Calibri"/>
                <a:ea typeface="Calibri"/>
                <a:cs typeface="Calibri"/>
              </a:rPr>
              <a:t>helpen</a:t>
            </a:r>
            <a:r>
              <a:rPr lang="en-US" dirty="0">
                <a:latin typeface="Calibri"/>
                <a:ea typeface="Calibri"/>
                <a:cs typeface="Calibri"/>
              </a:rPr>
              <a:t> </a:t>
            </a:r>
            <a:r>
              <a:rPr lang="en-US" dirty="0" err="1">
                <a:latin typeface="Calibri"/>
                <a:ea typeface="Calibri"/>
                <a:cs typeface="Calibri"/>
              </a:rPr>
              <a:t>bij</a:t>
            </a:r>
            <a:r>
              <a:rPr lang="en-US" dirty="0">
                <a:latin typeface="Calibri"/>
                <a:ea typeface="Calibri"/>
                <a:cs typeface="Calibri"/>
              </a:rPr>
              <a:t> </a:t>
            </a:r>
            <a:r>
              <a:rPr lang="en-US" dirty="0" err="1">
                <a:latin typeface="Calibri"/>
                <a:ea typeface="Calibri"/>
                <a:cs typeface="Calibri"/>
              </a:rPr>
              <a:t>hun</a:t>
            </a:r>
            <a:r>
              <a:rPr lang="en-US" dirty="0">
                <a:latin typeface="Calibri"/>
                <a:ea typeface="Calibri"/>
                <a:cs typeface="Calibri"/>
              </a:rPr>
              <a:t> </a:t>
            </a:r>
            <a:r>
              <a:rPr lang="en-US" dirty="0" err="1">
                <a:latin typeface="Calibri"/>
                <a:ea typeface="Calibri"/>
                <a:cs typeface="Calibri"/>
              </a:rPr>
              <a:t>ontwikkeling</a:t>
            </a:r>
            <a:r>
              <a:rPr lang="en-US" dirty="0">
                <a:latin typeface="Calibri"/>
                <a:ea typeface="Calibri"/>
                <a:cs typeface="Calibri"/>
              </a:rPr>
              <a:t>. En zo </a:t>
            </a:r>
            <a:r>
              <a:rPr lang="en-US" dirty="0" err="1">
                <a:latin typeface="Calibri"/>
                <a:ea typeface="Calibri"/>
                <a:cs typeface="Calibri"/>
              </a:rPr>
              <a:t>zijn</a:t>
            </a:r>
            <a:r>
              <a:rPr lang="en-US" dirty="0">
                <a:latin typeface="Calibri"/>
                <a:ea typeface="Calibri"/>
                <a:cs typeface="Calibri"/>
              </a:rPr>
              <a:t> er </a:t>
            </a:r>
            <a:r>
              <a:rPr lang="en-US" dirty="0" err="1">
                <a:latin typeface="Calibri"/>
                <a:ea typeface="Calibri"/>
                <a:cs typeface="Calibri"/>
              </a:rPr>
              <a:t>zoveel</a:t>
            </a:r>
            <a:r>
              <a:rPr lang="en-US" dirty="0">
                <a:latin typeface="Calibri"/>
                <a:ea typeface="Calibri"/>
                <a:cs typeface="Calibri"/>
              </a:rPr>
              <a:t> </a:t>
            </a:r>
            <a:r>
              <a:rPr lang="en-US" dirty="0" err="1">
                <a:latin typeface="Calibri"/>
                <a:ea typeface="Calibri"/>
                <a:cs typeface="Calibri"/>
              </a:rPr>
              <a:t>voorbeelden</a:t>
            </a:r>
            <a:r>
              <a:rPr lang="en-US" dirty="0">
                <a:latin typeface="Calibri"/>
                <a:ea typeface="Calibri"/>
                <a:cs typeface="Calibri"/>
              </a:rPr>
              <a:t>. Op het platform word je </a:t>
            </a:r>
            <a:r>
              <a:rPr lang="en-US" dirty="0" err="1">
                <a:latin typeface="Calibri"/>
                <a:ea typeface="Calibri"/>
                <a:cs typeface="Calibri"/>
              </a:rPr>
              <a:t>gematched</a:t>
            </a:r>
            <a:r>
              <a:rPr lang="en-US" dirty="0">
                <a:latin typeface="Calibri"/>
                <a:ea typeface="Calibri"/>
                <a:cs typeface="Calibri"/>
              </a:rPr>
              <a:t> </a:t>
            </a:r>
            <a:r>
              <a:rPr lang="en-US" dirty="0" err="1">
                <a:latin typeface="Calibri"/>
                <a:ea typeface="Calibri"/>
                <a:cs typeface="Calibri"/>
              </a:rPr>
              <a:t>aan</a:t>
            </a:r>
            <a:r>
              <a:rPr lang="en-US" dirty="0">
                <a:latin typeface="Calibri"/>
                <a:ea typeface="Calibri"/>
                <a:cs typeface="Calibri"/>
              </a:rPr>
              <a:t> de hand van je skills </a:t>
            </a:r>
            <a:r>
              <a:rPr lang="en-US" dirty="0" err="1">
                <a:latin typeface="Calibri"/>
                <a:ea typeface="Calibri"/>
                <a:cs typeface="Calibri"/>
              </a:rPr>
              <a:t>en</a:t>
            </a:r>
            <a:r>
              <a:rPr lang="en-US" dirty="0">
                <a:latin typeface="Calibri"/>
                <a:ea typeface="Calibri"/>
                <a:cs typeface="Calibri"/>
              </a:rPr>
              <a:t> </a:t>
            </a:r>
            <a:r>
              <a:rPr lang="en-US" dirty="0" err="1">
                <a:latin typeface="Calibri"/>
                <a:ea typeface="Calibri"/>
                <a:cs typeface="Calibri"/>
              </a:rPr>
              <a:t>krijg</a:t>
            </a:r>
            <a:r>
              <a:rPr lang="en-US" dirty="0">
                <a:latin typeface="Calibri"/>
                <a:ea typeface="Calibri"/>
                <a:cs typeface="Calibri"/>
              </a:rPr>
              <a:t> je (</a:t>
            </a:r>
            <a:r>
              <a:rPr lang="en-US" dirty="0" err="1">
                <a:latin typeface="Calibri"/>
                <a:ea typeface="Calibri"/>
                <a:cs typeface="Calibri"/>
              </a:rPr>
              <a:t>dus</a:t>
            </a:r>
            <a:r>
              <a:rPr lang="en-US" dirty="0">
                <a:latin typeface="Calibri"/>
                <a:ea typeface="Calibri"/>
                <a:cs typeface="Calibri"/>
              </a:rPr>
              <a:t>) hele </a:t>
            </a:r>
            <a:r>
              <a:rPr lang="en-US" dirty="0" err="1">
                <a:latin typeface="Calibri"/>
                <a:ea typeface="Calibri"/>
                <a:cs typeface="Calibri"/>
              </a:rPr>
              <a:t>onverwachte</a:t>
            </a:r>
            <a:r>
              <a:rPr lang="en-US" dirty="0">
                <a:latin typeface="Calibri"/>
                <a:ea typeface="Calibri"/>
                <a:cs typeface="Calibri"/>
              </a:rPr>
              <a:t> matches met </a:t>
            </a:r>
            <a:r>
              <a:rPr lang="en-US" dirty="0" err="1">
                <a:latin typeface="Calibri"/>
                <a:ea typeface="Calibri"/>
                <a:cs typeface="Calibri"/>
              </a:rPr>
              <a:t>vacatures</a:t>
            </a:r>
            <a:r>
              <a:rPr lang="en-US" dirty="0">
                <a:latin typeface="Calibri"/>
                <a:ea typeface="Calibri"/>
                <a:cs typeface="Calibri"/>
              </a:rPr>
              <a:t>/</a:t>
            </a:r>
            <a:r>
              <a:rPr lang="en-US" dirty="0" err="1">
                <a:latin typeface="Calibri"/>
                <a:ea typeface="Calibri"/>
                <a:cs typeface="Calibri"/>
              </a:rPr>
              <a:t>opdrachten</a:t>
            </a:r>
            <a:r>
              <a:rPr lang="en-US" dirty="0">
                <a:latin typeface="Calibri"/>
                <a:ea typeface="Calibri"/>
                <a:cs typeface="Calibri"/>
              </a:rPr>
              <a:t>/</a:t>
            </a:r>
            <a:r>
              <a:rPr lang="en-US" dirty="0" err="1">
                <a:latin typeface="Calibri"/>
                <a:ea typeface="Calibri"/>
                <a:cs typeface="Calibri"/>
              </a:rPr>
              <a:t>bijbanen</a:t>
            </a:r>
            <a:r>
              <a:rPr lang="en-US" dirty="0">
                <a:latin typeface="Calibri"/>
                <a:ea typeface="Calibri"/>
                <a:cs typeface="Calibri"/>
              </a:rPr>
              <a:t> die tot </a:t>
            </a:r>
            <a:r>
              <a:rPr lang="en-US" dirty="0" err="1">
                <a:latin typeface="Calibri"/>
                <a:ea typeface="Calibri"/>
                <a:cs typeface="Calibri"/>
              </a:rPr>
              <a:t>denken</a:t>
            </a:r>
            <a:r>
              <a:rPr lang="en-US" dirty="0">
                <a:latin typeface="Calibri"/>
                <a:ea typeface="Calibri"/>
                <a:cs typeface="Calibri"/>
              </a:rPr>
              <a:t> </a:t>
            </a:r>
            <a:r>
              <a:rPr lang="en-US" dirty="0" err="1">
                <a:latin typeface="Calibri"/>
                <a:ea typeface="Calibri"/>
                <a:cs typeface="Calibri"/>
              </a:rPr>
              <a:t>zetten</a:t>
            </a:r>
            <a:r>
              <a:rPr lang="en-US" dirty="0">
                <a:latin typeface="Calibri"/>
                <a:ea typeface="Calibri"/>
                <a:cs typeface="Calibri"/>
              </a:rPr>
              <a:t>. </a:t>
            </a:r>
            <a:r>
              <a:rPr lang="en-US" dirty="0" err="1">
                <a:latin typeface="Calibri"/>
                <a:ea typeface="Calibri"/>
                <a:cs typeface="Calibri"/>
              </a:rPr>
              <a:t>Kijk</a:t>
            </a:r>
            <a:r>
              <a:rPr lang="en-US" dirty="0">
                <a:latin typeface="Calibri"/>
                <a:ea typeface="Calibri"/>
                <a:cs typeface="Calibri"/>
              </a:rPr>
              <a:t> </a:t>
            </a:r>
            <a:r>
              <a:rPr lang="en-US" dirty="0" err="1">
                <a:latin typeface="Calibri"/>
                <a:ea typeface="Calibri"/>
                <a:cs typeface="Calibri"/>
              </a:rPr>
              <a:t>eens</a:t>
            </a:r>
            <a:r>
              <a:rPr lang="en-US" dirty="0">
                <a:latin typeface="Calibri"/>
                <a:ea typeface="Calibri"/>
                <a:cs typeface="Calibri"/>
              </a:rPr>
              <a:t> </a:t>
            </a:r>
            <a:r>
              <a:rPr lang="en-US" dirty="0" err="1">
                <a:latin typeface="Calibri"/>
                <a:ea typeface="Calibri"/>
                <a:cs typeface="Calibri"/>
              </a:rPr>
              <a:t>welke</a:t>
            </a:r>
            <a:r>
              <a:rPr lang="en-US" dirty="0">
                <a:latin typeface="Calibri"/>
                <a:ea typeface="Calibri"/>
                <a:cs typeface="Calibri"/>
              </a:rPr>
              <a:t> </a:t>
            </a:r>
            <a:r>
              <a:rPr lang="en-US" dirty="0" err="1">
                <a:latin typeface="Calibri"/>
                <a:ea typeface="Calibri"/>
                <a:cs typeface="Calibri"/>
              </a:rPr>
              <a:t>bedrijven</a:t>
            </a:r>
            <a:r>
              <a:rPr lang="en-US" dirty="0">
                <a:latin typeface="Calibri"/>
                <a:ea typeface="Calibri"/>
                <a:cs typeface="Calibri"/>
              </a:rPr>
              <a:t> er </a:t>
            </a:r>
            <a:r>
              <a:rPr lang="en-US" dirty="0" err="1">
                <a:latin typeface="Calibri"/>
                <a:ea typeface="Calibri"/>
                <a:cs typeface="Calibri"/>
              </a:rPr>
              <a:t>onverwacht</a:t>
            </a:r>
            <a:r>
              <a:rPr lang="en-US" dirty="0">
                <a:latin typeface="Calibri"/>
                <a:ea typeface="Calibri"/>
                <a:cs typeface="Calibri"/>
              </a:rPr>
              <a:t> op je pad </a:t>
            </a:r>
            <a:r>
              <a:rPr lang="en-US" dirty="0" err="1">
                <a:latin typeface="Calibri"/>
                <a:ea typeface="Calibri"/>
                <a:cs typeface="Calibri"/>
              </a:rPr>
              <a:t>komen</a:t>
            </a:r>
            <a:r>
              <a:rPr lang="en-US" dirty="0">
                <a:latin typeface="Calibri"/>
                <a:ea typeface="Calibri"/>
                <a:cs typeface="Calibri"/>
              </a:rPr>
              <a:t> </a:t>
            </a:r>
            <a:r>
              <a:rPr lang="en-US" dirty="0" err="1">
                <a:latin typeface="Calibri"/>
                <a:ea typeface="Calibri"/>
                <a:cs typeface="Calibri"/>
              </a:rPr>
              <a:t>en</a:t>
            </a:r>
            <a:r>
              <a:rPr lang="en-US" dirty="0">
                <a:latin typeface="Calibri"/>
                <a:ea typeface="Calibri"/>
                <a:cs typeface="Calibri"/>
              </a:rPr>
              <a:t> </a:t>
            </a:r>
            <a:r>
              <a:rPr lang="en-US" dirty="0" err="1">
                <a:latin typeface="Calibri"/>
                <a:ea typeface="Calibri"/>
                <a:cs typeface="Calibri"/>
              </a:rPr>
              <a:t>onderzoek</a:t>
            </a:r>
            <a:r>
              <a:rPr lang="en-US" dirty="0">
                <a:latin typeface="Calibri"/>
                <a:ea typeface="Calibri"/>
                <a:cs typeface="Calibri"/>
              </a:rPr>
              <a:t> wat je </a:t>
            </a:r>
            <a:r>
              <a:rPr lang="en-US" dirty="0" err="1">
                <a:latin typeface="Calibri"/>
                <a:ea typeface="Calibri"/>
                <a:cs typeface="Calibri"/>
              </a:rPr>
              <a:t>hier</a:t>
            </a:r>
            <a:r>
              <a:rPr lang="en-US" dirty="0">
                <a:latin typeface="Calibri"/>
                <a:ea typeface="Calibri"/>
                <a:cs typeface="Calibri"/>
              </a:rPr>
              <a:t> van </a:t>
            </a:r>
            <a:r>
              <a:rPr lang="en-US" dirty="0" err="1">
                <a:latin typeface="Calibri"/>
                <a:ea typeface="Calibri"/>
                <a:cs typeface="Calibri"/>
              </a:rPr>
              <a:t>kan</a:t>
            </a:r>
            <a:r>
              <a:rPr lang="en-US" dirty="0">
                <a:latin typeface="Calibri"/>
                <a:ea typeface="Calibri"/>
                <a:cs typeface="Calibri"/>
              </a:rPr>
              <a:t> </a:t>
            </a:r>
            <a:r>
              <a:rPr lang="en-US" dirty="0" err="1">
                <a:latin typeface="Calibri"/>
                <a:ea typeface="Calibri"/>
                <a:cs typeface="Calibri"/>
              </a:rPr>
              <a:t>leren</a:t>
            </a:r>
            <a:r>
              <a:rPr lang="en-US" dirty="0">
                <a:latin typeface="Calibri"/>
                <a:ea typeface="Calibri"/>
                <a:cs typeface="Calibri"/>
              </a:rPr>
              <a:t>.</a:t>
            </a:r>
          </a:p>
        </p:txBody>
      </p:sp>
      <p:sp>
        <p:nvSpPr>
          <p:cNvPr id="4" name="Tijdelijke aanduiding voor dianummer 3"/>
          <p:cNvSpPr>
            <a:spLocks noGrp="1"/>
          </p:cNvSpPr>
          <p:nvPr>
            <p:ph type="sldNum" sz="quarter" idx="5"/>
          </p:nvPr>
        </p:nvSpPr>
        <p:spPr/>
        <p:txBody>
          <a:bodyPr/>
          <a:lstStyle/>
          <a:p>
            <a:fld id="{42FC6BBF-EBCD-4582-9817-BBB8FEBA92FE}" type="slidenum">
              <a:rPr lang="nl-NL" smtClean="0"/>
              <a:t>7</a:t>
            </a:fld>
            <a:endParaRPr lang="nl-NL"/>
          </a:p>
        </p:txBody>
      </p:sp>
    </p:spTree>
    <p:extLst>
      <p:ext uri="{BB962C8B-B14F-4D97-AF65-F5344CB8AC3E}">
        <p14:creationId xmlns:p14="http://schemas.microsoft.com/office/powerpoint/2010/main" val="39414560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4/22/2026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4/22/2026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4/22/2026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4/22/2026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4/22/2026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18000"/>
            <a:lum/>
          </a:blip>
          <a:srcRect/>
          <a:stretch>
            <a:fillRect t="-17000" b="-17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4/22/2026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‹nr.›</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6.xml"/><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pn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Welkom bij TalentCommunity</a:t>
            </a:r>
          </a:p>
        </p:txBody>
      </p:sp>
      <p:sp>
        <p:nvSpPr>
          <p:cNvPr id="3" name="Content Placeholder 2"/>
          <p:cNvSpPr>
            <a:spLocks noGrp="1"/>
          </p:cNvSpPr>
          <p:nvPr>
            <p:ph idx="1"/>
          </p:nvPr>
        </p:nvSpPr>
        <p:spPr/>
        <p:txBody>
          <a:bodyPr>
            <a:normAutofit/>
          </a:bodyPr>
          <a:lstStyle/>
          <a:p>
            <a:r>
              <a:rPr dirty="0"/>
              <a:t>Wat is </a:t>
            </a:r>
            <a:r>
              <a:rPr dirty="0" err="1"/>
              <a:t>TalentCommunity</a:t>
            </a:r>
            <a:r>
              <a:rPr dirty="0"/>
              <a:t>?</a:t>
            </a:r>
          </a:p>
          <a:p>
            <a:pPr marL="0" indent="0">
              <a:buNone/>
            </a:pPr>
            <a:endParaRPr dirty="0"/>
          </a:p>
          <a:p>
            <a:pPr marL="0" indent="0">
              <a:buNone/>
            </a:pPr>
            <a:endParaRPr lang="nl-NL" dirty="0"/>
          </a:p>
          <a:p>
            <a:pPr marL="0" indent="0">
              <a:buNone/>
            </a:pPr>
            <a:endParaRPr dirty="0"/>
          </a:p>
          <a:p>
            <a:r>
              <a:rPr lang="nl-NL" dirty="0"/>
              <a:t>Waarom is dit belangrijk?</a:t>
            </a:r>
            <a:r>
              <a:rPr dirty="0"/>
              <a:t> </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dirty="0"/>
              <a:t>De </a:t>
            </a:r>
            <a:r>
              <a:rPr lang="nl-NL" dirty="0" err="1"/>
              <a:t>Skillss</a:t>
            </a:r>
            <a:r>
              <a:rPr dirty="0"/>
              <a:t> van de </a:t>
            </a:r>
            <a:r>
              <a:rPr dirty="0" err="1"/>
              <a:t>Toekomst</a:t>
            </a:r>
            <a:endParaRPr dirty="0"/>
          </a:p>
        </p:txBody>
      </p:sp>
      <p:sp>
        <p:nvSpPr>
          <p:cNvPr id="3" name="Content Placeholder 2"/>
          <p:cNvSpPr>
            <a:spLocks noGrp="1"/>
          </p:cNvSpPr>
          <p:nvPr>
            <p:ph idx="1"/>
          </p:nvPr>
        </p:nvSpPr>
        <p:spPr>
          <a:xfrm>
            <a:off x="457200" y="1600200"/>
            <a:ext cx="8560279" cy="4525963"/>
          </a:xfrm>
        </p:spPr>
        <p:txBody>
          <a:bodyPr vert="horz" lIns="91440" tIns="45720" rIns="91440" bIns="45720" rtlCol="0" anchor="t">
            <a:normAutofit/>
          </a:bodyPr>
          <a:lstStyle/>
          <a:p>
            <a:r>
              <a:rPr dirty="0"/>
              <a:t>Wat zijn 21st Century Skills?</a:t>
            </a:r>
            <a:endParaRPr lang="nl-NL" dirty="0"/>
          </a:p>
          <a:p>
            <a:pPr>
              <a:buNone/>
            </a:pPr>
            <a:r>
              <a:rPr lang="en-US" sz="2400" err="1">
                <a:ea typeface="+mn-lt"/>
                <a:cs typeface="+mn-lt"/>
              </a:rPr>
              <a:t>Kritisch</a:t>
            </a:r>
            <a:r>
              <a:rPr lang="en-US" sz="2400" dirty="0">
                <a:ea typeface="+mn-lt"/>
                <a:cs typeface="+mn-lt"/>
              </a:rPr>
              <a:t> </a:t>
            </a:r>
            <a:r>
              <a:rPr lang="en-US" sz="2400" err="1">
                <a:ea typeface="+mn-lt"/>
                <a:cs typeface="+mn-lt"/>
              </a:rPr>
              <a:t>denken</a:t>
            </a:r>
            <a:r>
              <a:rPr lang="en-US" sz="2400" dirty="0">
                <a:ea typeface="+mn-lt"/>
                <a:cs typeface="+mn-lt"/>
              </a:rPr>
              <a:t>                                      </a:t>
            </a:r>
            <a:r>
              <a:rPr lang="en-US" sz="2400" err="1">
                <a:ea typeface="+mn-lt"/>
                <a:cs typeface="+mn-lt"/>
              </a:rPr>
              <a:t>Creativiteit</a:t>
            </a:r>
            <a:endParaRPr lang="en-US" sz="2400" err="1">
              <a:ea typeface="Calibri"/>
              <a:cs typeface="Calibri"/>
            </a:endParaRPr>
          </a:p>
          <a:p>
            <a:pPr>
              <a:buNone/>
            </a:pPr>
            <a:r>
              <a:rPr lang="en-US" sz="2400" err="1">
                <a:ea typeface="+mn-lt"/>
                <a:cs typeface="+mn-lt"/>
              </a:rPr>
              <a:t>Problemen</a:t>
            </a:r>
            <a:r>
              <a:rPr lang="en-US" sz="2400" dirty="0">
                <a:ea typeface="+mn-lt"/>
                <a:cs typeface="+mn-lt"/>
              </a:rPr>
              <a:t> </a:t>
            </a:r>
            <a:r>
              <a:rPr lang="en-US" sz="2400" err="1">
                <a:ea typeface="+mn-lt"/>
                <a:cs typeface="+mn-lt"/>
              </a:rPr>
              <a:t>oplossen</a:t>
            </a:r>
            <a:r>
              <a:rPr lang="en-US" sz="2400" dirty="0">
                <a:ea typeface="+mn-lt"/>
                <a:cs typeface="+mn-lt"/>
              </a:rPr>
              <a:t>                             </a:t>
            </a:r>
            <a:r>
              <a:rPr lang="en-US" sz="2400" err="1">
                <a:ea typeface="+mn-lt"/>
                <a:cs typeface="+mn-lt"/>
              </a:rPr>
              <a:t>Logisch</a:t>
            </a:r>
            <a:r>
              <a:rPr lang="en-US" sz="2400" dirty="0">
                <a:ea typeface="+mn-lt"/>
                <a:cs typeface="+mn-lt"/>
              </a:rPr>
              <a:t> </a:t>
            </a:r>
            <a:r>
              <a:rPr lang="en-US" sz="2400" err="1">
                <a:ea typeface="+mn-lt"/>
                <a:cs typeface="+mn-lt"/>
              </a:rPr>
              <a:t>redeneren</a:t>
            </a:r>
            <a:endParaRPr lang="en-US" sz="2400">
              <a:ea typeface="Calibri"/>
              <a:cs typeface="Calibri"/>
            </a:endParaRPr>
          </a:p>
          <a:p>
            <a:pPr>
              <a:buNone/>
            </a:pPr>
            <a:r>
              <a:rPr lang="en-US" sz="2400" err="1">
                <a:ea typeface="+mn-lt"/>
                <a:cs typeface="+mn-lt"/>
              </a:rPr>
              <a:t>Omgaan</a:t>
            </a:r>
            <a:r>
              <a:rPr lang="en-US" sz="2400" dirty="0">
                <a:ea typeface="+mn-lt"/>
                <a:cs typeface="+mn-lt"/>
              </a:rPr>
              <a:t> met </a:t>
            </a:r>
            <a:r>
              <a:rPr lang="en-US" sz="2400" err="1">
                <a:ea typeface="+mn-lt"/>
                <a:cs typeface="+mn-lt"/>
              </a:rPr>
              <a:t>informatie</a:t>
            </a:r>
            <a:r>
              <a:rPr lang="en-US" sz="2400" dirty="0">
                <a:ea typeface="+mn-lt"/>
                <a:cs typeface="+mn-lt"/>
              </a:rPr>
              <a:t>                       ICT-</a:t>
            </a:r>
            <a:r>
              <a:rPr lang="en-US" sz="2400" err="1">
                <a:ea typeface="+mn-lt"/>
                <a:cs typeface="+mn-lt"/>
              </a:rPr>
              <a:t>vaardigheden</a:t>
            </a:r>
            <a:endParaRPr lang="en-US" sz="2400" err="1">
              <a:ea typeface="Calibri"/>
              <a:cs typeface="Calibri"/>
            </a:endParaRPr>
          </a:p>
          <a:p>
            <a:pPr>
              <a:buNone/>
            </a:pPr>
            <a:r>
              <a:rPr lang="en-US" sz="2400" err="1">
                <a:ea typeface="+mn-lt"/>
                <a:cs typeface="+mn-lt"/>
              </a:rPr>
              <a:t>Mediavaardigheid</a:t>
            </a:r>
            <a:r>
              <a:rPr lang="en-US" sz="2400" dirty="0">
                <a:ea typeface="+mn-lt"/>
                <a:cs typeface="+mn-lt"/>
              </a:rPr>
              <a:t>                                 </a:t>
            </a:r>
            <a:r>
              <a:rPr lang="en-US" sz="2400" err="1">
                <a:ea typeface="+mn-lt"/>
                <a:cs typeface="+mn-lt"/>
              </a:rPr>
              <a:t>Samenwerken</a:t>
            </a:r>
            <a:endParaRPr lang="en-US" sz="2400">
              <a:ea typeface="+mn-lt"/>
              <a:cs typeface="+mn-lt"/>
            </a:endParaRPr>
          </a:p>
          <a:p>
            <a:pPr>
              <a:buNone/>
            </a:pPr>
            <a:r>
              <a:rPr lang="en-US" sz="2400" dirty="0" err="1">
                <a:ea typeface="+mn-lt"/>
                <a:cs typeface="+mn-lt"/>
              </a:rPr>
              <a:t>Communicatie</a:t>
            </a:r>
            <a:r>
              <a:rPr lang="nl-NL" sz="2400" dirty="0">
                <a:ea typeface="+mn-lt"/>
                <a:cs typeface="+mn-lt"/>
              </a:rPr>
              <a:t>  </a:t>
            </a:r>
            <a:r>
              <a:rPr lang="en-US" sz="2400" dirty="0">
                <a:ea typeface="+mn-lt"/>
                <a:cs typeface="+mn-lt"/>
              </a:rPr>
              <a:t>       </a:t>
            </a:r>
            <a:r>
              <a:rPr lang="en-US" sz="2400" dirty="0" err="1">
                <a:ea typeface="+mn-lt"/>
                <a:cs typeface="+mn-lt"/>
              </a:rPr>
              <a:t>Zelfstandig</a:t>
            </a:r>
            <a:r>
              <a:rPr lang="en-US" sz="2400" dirty="0">
                <a:ea typeface="+mn-lt"/>
                <a:cs typeface="+mn-lt"/>
              </a:rPr>
              <a:t> </a:t>
            </a:r>
            <a:r>
              <a:rPr lang="en-US" sz="2400" dirty="0" err="1">
                <a:ea typeface="+mn-lt"/>
                <a:cs typeface="+mn-lt"/>
              </a:rPr>
              <a:t>werken</a:t>
            </a:r>
            <a:r>
              <a:rPr lang="en-US" sz="2400" dirty="0">
                <a:ea typeface="+mn-lt"/>
                <a:cs typeface="+mn-lt"/>
              </a:rPr>
              <a:t>      </a:t>
            </a:r>
          </a:p>
          <a:p>
            <a:pPr>
              <a:buNone/>
            </a:pPr>
            <a:r>
              <a:rPr lang="en-US" sz="2400" dirty="0">
                <a:ea typeface="+mn-lt"/>
                <a:cs typeface="+mn-lt"/>
              </a:rPr>
              <a:t>Sociale </a:t>
            </a:r>
            <a:r>
              <a:rPr lang="en-US" sz="2400" dirty="0" err="1">
                <a:ea typeface="+mn-lt"/>
                <a:cs typeface="+mn-lt"/>
              </a:rPr>
              <a:t>en</a:t>
            </a:r>
            <a:r>
              <a:rPr lang="en-US" sz="2400" dirty="0">
                <a:ea typeface="+mn-lt"/>
                <a:cs typeface="+mn-lt"/>
              </a:rPr>
              <a:t> </a:t>
            </a:r>
            <a:r>
              <a:rPr lang="en-US" sz="2400" dirty="0" err="1">
                <a:ea typeface="+mn-lt"/>
                <a:cs typeface="+mn-lt"/>
              </a:rPr>
              <a:t>culturele</a:t>
            </a:r>
            <a:r>
              <a:rPr lang="en-US" sz="2400" dirty="0">
                <a:ea typeface="+mn-lt"/>
                <a:cs typeface="+mn-lt"/>
              </a:rPr>
              <a:t> </a:t>
            </a:r>
            <a:r>
              <a:rPr lang="en-US" sz="2400" dirty="0" err="1">
                <a:ea typeface="+mn-lt"/>
                <a:cs typeface="+mn-lt"/>
              </a:rPr>
              <a:t>vaardigheden</a:t>
            </a:r>
            <a:endParaRPr lang="en-US" sz="2400" dirty="0" err="1">
              <a:ea typeface="Calibri"/>
              <a:cs typeface="Calibri"/>
            </a:endParaRPr>
          </a:p>
          <a:p>
            <a:pPr>
              <a:buNone/>
            </a:pPr>
            <a:endParaRPr lang="en-US" sz="2400" dirty="0"/>
          </a:p>
          <a:p>
            <a:r>
              <a:rPr dirty="0" err="1"/>
              <a:t>Waarom</a:t>
            </a:r>
            <a:r>
              <a:rPr dirty="0"/>
              <a:t> </a:t>
            </a:r>
            <a:r>
              <a:rPr dirty="0" err="1"/>
              <a:t>zijn</a:t>
            </a:r>
            <a:r>
              <a:rPr dirty="0"/>
              <a:t> ze </a:t>
            </a:r>
            <a:r>
              <a:rPr dirty="0" err="1"/>
              <a:t>belangrijk</a:t>
            </a:r>
            <a:r>
              <a:rPr dirty="0"/>
              <a:t>?</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nl-NL" dirty="0"/>
              <a:t>Stappenplan</a:t>
            </a:r>
            <a:endParaRPr dirty="0"/>
          </a:p>
        </p:txBody>
      </p:sp>
      <p:sp>
        <p:nvSpPr>
          <p:cNvPr id="3" name="Content Placeholder 2"/>
          <p:cNvSpPr>
            <a:spLocks noGrp="1"/>
          </p:cNvSpPr>
          <p:nvPr>
            <p:ph idx="1"/>
          </p:nvPr>
        </p:nvSpPr>
        <p:spPr/>
        <p:txBody>
          <a:bodyPr vert="horz" lIns="91440" tIns="45720" rIns="91440" bIns="45720" rtlCol="0" anchor="t">
            <a:noAutofit/>
          </a:bodyPr>
          <a:lstStyle/>
          <a:p>
            <a:r>
              <a:rPr sz="2400" dirty="0"/>
              <a:t>Stap 1: Maak </a:t>
            </a:r>
            <a:r>
              <a:rPr sz="2400" dirty="0" err="1"/>
              <a:t>een</a:t>
            </a:r>
            <a:r>
              <a:rPr sz="2400" dirty="0"/>
              <a:t> </a:t>
            </a:r>
            <a:r>
              <a:rPr sz="2400" dirty="0" err="1"/>
              <a:t>profiel</a:t>
            </a:r>
            <a:r>
              <a:rPr sz="2400" dirty="0"/>
              <a:t> </a:t>
            </a:r>
            <a:r>
              <a:rPr sz="2400" dirty="0" err="1"/>
              <a:t>aan</a:t>
            </a:r>
            <a:r>
              <a:rPr sz="2400" dirty="0"/>
              <a:t> op TalentCommunity.nl en </a:t>
            </a:r>
            <a:r>
              <a:rPr sz="2400" dirty="0" err="1"/>
              <a:t>vul</a:t>
            </a:r>
            <a:r>
              <a:rPr sz="2400" dirty="0"/>
              <a:t> je </a:t>
            </a:r>
            <a:r>
              <a:rPr sz="2400" dirty="0" err="1"/>
              <a:t>gegevens</a:t>
            </a:r>
            <a:r>
              <a:rPr sz="2400" dirty="0"/>
              <a:t> in.</a:t>
            </a:r>
          </a:p>
          <a:p>
            <a:endParaRPr sz="2400" dirty="0"/>
          </a:p>
          <a:p>
            <a:r>
              <a:rPr sz="2400" dirty="0"/>
              <a:t>Stap 2: Doe de online test om je 21st century skills </a:t>
            </a:r>
            <a:r>
              <a:rPr sz="2400" dirty="0" err="1"/>
              <a:t>te</a:t>
            </a:r>
            <a:r>
              <a:rPr sz="2400" dirty="0"/>
              <a:t> </a:t>
            </a:r>
            <a:r>
              <a:rPr sz="2400" dirty="0" err="1"/>
              <a:t>meten</a:t>
            </a:r>
            <a:r>
              <a:rPr sz="2400" dirty="0"/>
              <a:t> en </a:t>
            </a:r>
            <a:r>
              <a:rPr sz="2400" dirty="0" err="1"/>
              <a:t>ontvang</a:t>
            </a:r>
            <a:r>
              <a:rPr sz="2400" dirty="0"/>
              <a:t> je </a:t>
            </a:r>
            <a:r>
              <a:rPr sz="2400" dirty="0" err="1"/>
              <a:t>skillpaspoort</a:t>
            </a:r>
            <a:r>
              <a:rPr sz="2400" dirty="0"/>
              <a:t>.</a:t>
            </a:r>
          </a:p>
          <a:p>
            <a:endParaRPr sz="2400" dirty="0"/>
          </a:p>
          <a:p>
            <a:r>
              <a:rPr sz="2400" dirty="0"/>
              <a:t>Stap 3: </a:t>
            </a:r>
            <a:r>
              <a:rPr sz="2400" dirty="0" err="1"/>
              <a:t>Gebruik</a:t>
            </a:r>
            <a:r>
              <a:rPr sz="2400" dirty="0"/>
              <a:t> je </a:t>
            </a:r>
            <a:r>
              <a:rPr sz="2400" dirty="0" err="1"/>
              <a:t>skillpaspoort</a:t>
            </a:r>
            <a:r>
              <a:rPr sz="2400" dirty="0"/>
              <a:t> </a:t>
            </a:r>
            <a:r>
              <a:rPr lang="nl-NL" sz="2400" dirty="0"/>
              <a:t>voor je persoonlijke ontwikkeling, het vinden van een bijbaan en/of bedrijven voor schoolopdrachten </a:t>
            </a:r>
            <a:endParaRPr sz="2400" dirty="0"/>
          </a:p>
          <a:p>
            <a:pPr marL="0" indent="0">
              <a:buNone/>
            </a:pPr>
            <a:endParaRPr sz="2400" dirty="0">
              <a:ea typeface="Calibri"/>
              <a:cs typeface="Calibri"/>
            </a:endParaRPr>
          </a:p>
          <a:p>
            <a:r>
              <a:rPr sz="2400" dirty="0"/>
              <a:t>Stap 4: </a:t>
            </a:r>
            <a:r>
              <a:rPr sz="2400" dirty="0" err="1"/>
              <a:t>Blijf</a:t>
            </a:r>
            <a:r>
              <a:rPr sz="2400" dirty="0"/>
              <a:t> je </a:t>
            </a:r>
            <a:r>
              <a:rPr sz="2400" dirty="0" err="1"/>
              <a:t>vaardigheden</a:t>
            </a:r>
            <a:r>
              <a:rPr sz="2400" dirty="0"/>
              <a:t> </a:t>
            </a:r>
            <a:r>
              <a:rPr sz="2400" dirty="0" err="1"/>
              <a:t>ontwikkelen</a:t>
            </a:r>
            <a:r>
              <a:rPr sz="2400" dirty="0"/>
              <a:t>, </a:t>
            </a:r>
            <a:r>
              <a:rPr sz="2400" dirty="0" err="1"/>
              <a:t>stel</a:t>
            </a:r>
            <a:r>
              <a:rPr sz="2400" dirty="0"/>
              <a:t> </a:t>
            </a:r>
            <a:r>
              <a:rPr sz="2400" dirty="0" err="1"/>
              <a:t>doelen</a:t>
            </a:r>
            <a:r>
              <a:rPr sz="2400" dirty="0"/>
              <a:t> en </a:t>
            </a:r>
            <a:r>
              <a:rPr sz="2400" dirty="0" err="1"/>
              <a:t>herhaal</a:t>
            </a:r>
            <a:r>
              <a:rPr sz="2400" dirty="0"/>
              <a:t> de test om je </a:t>
            </a:r>
            <a:r>
              <a:rPr sz="2400" dirty="0" err="1"/>
              <a:t>groei</a:t>
            </a:r>
            <a:r>
              <a:rPr sz="2400" dirty="0"/>
              <a:t> </a:t>
            </a:r>
            <a:r>
              <a:rPr sz="2400" dirty="0" err="1"/>
              <a:t>te</a:t>
            </a:r>
            <a:r>
              <a:rPr sz="2400" dirty="0"/>
              <a:t> </a:t>
            </a:r>
            <a:r>
              <a:rPr sz="2400" dirty="0" err="1"/>
              <a:t>zien</a:t>
            </a:r>
            <a:r>
              <a:rPr sz="2400" dirty="0"/>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0133203-ED54-E82C-2FE9-A322B4B24E97}"/>
              </a:ext>
            </a:extLst>
          </p:cNvPr>
          <p:cNvSpPr>
            <a:spLocks noGrp="1"/>
          </p:cNvSpPr>
          <p:nvPr>
            <p:ph type="title"/>
          </p:nvPr>
        </p:nvSpPr>
        <p:spPr/>
        <p:txBody>
          <a:bodyPr/>
          <a:lstStyle/>
          <a:p>
            <a:r>
              <a:rPr lang="nl-NL" dirty="0" err="1">
                <a:ea typeface="Calibri"/>
                <a:cs typeface="Calibri"/>
              </a:rPr>
              <a:t>SkillPaspoort</a:t>
            </a:r>
            <a:endParaRPr lang="nl-NL" dirty="0" err="1"/>
          </a:p>
        </p:txBody>
      </p:sp>
      <p:pic>
        <p:nvPicPr>
          <p:cNvPr id="3" name="Afbeelding 2" descr="Afbeelding met cirkel, diagram, Kleurrijkheid&#10;&#10;Automatisch gegenereerde beschrijving">
            <a:extLst>
              <a:ext uri="{FF2B5EF4-FFF2-40B4-BE49-F238E27FC236}">
                <a16:creationId xmlns:a16="http://schemas.microsoft.com/office/drawing/2014/main" id="{60114E04-54C4-3EED-39B9-23339EA2E169}"/>
              </a:ext>
            </a:extLst>
          </p:cNvPr>
          <p:cNvPicPr>
            <a:picLocks noChangeAspect="1"/>
          </p:cNvPicPr>
          <p:nvPr/>
        </p:nvPicPr>
        <p:blipFill>
          <a:blip r:embed="rId3"/>
          <a:stretch>
            <a:fillRect/>
          </a:stretch>
        </p:blipFill>
        <p:spPr>
          <a:xfrm>
            <a:off x="691857" y="1426467"/>
            <a:ext cx="5442360" cy="5020573"/>
          </a:xfrm>
          <a:prstGeom prst="rect">
            <a:avLst/>
          </a:prstGeom>
        </p:spPr>
      </p:pic>
      <p:pic>
        <p:nvPicPr>
          <p:cNvPr id="4" name="Afbeelding 3" descr="Afbeelding met tekst, schermopname, Lettertype, Kleurrijkheid&#10;&#10;Automatisch gegenereerde beschrijving">
            <a:extLst>
              <a:ext uri="{FF2B5EF4-FFF2-40B4-BE49-F238E27FC236}">
                <a16:creationId xmlns:a16="http://schemas.microsoft.com/office/drawing/2014/main" id="{4128B452-7139-A9DE-CD9A-A3A771BE8432}"/>
              </a:ext>
            </a:extLst>
          </p:cNvPr>
          <p:cNvPicPr>
            <a:picLocks noChangeAspect="1"/>
          </p:cNvPicPr>
          <p:nvPr/>
        </p:nvPicPr>
        <p:blipFill>
          <a:blip r:embed="rId4"/>
          <a:stretch>
            <a:fillRect/>
          </a:stretch>
        </p:blipFill>
        <p:spPr>
          <a:xfrm>
            <a:off x="6133466" y="1722922"/>
            <a:ext cx="2781300" cy="4044555"/>
          </a:xfrm>
          <a:prstGeom prst="rect">
            <a:avLst/>
          </a:prstGeom>
        </p:spPr>
      </p:pic>
    </p:spTree>
    <p:extLst>
      <p:ext uri="{BB962C8B-B14F-4D97-AF65-F5344CB8AC3E}">
        <p14:creationId xmlns:p14="http://schemas.microsoft.com/office/powerpoint/2010/main" val="15390367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415F12E-B96B-C806-822A-32849599DACB}"/>
              </a:ext>
            </a:extLst>
          </p:cNvPr>
          <p:cNvSpPr>
            <a:spLocks noGrp="1"/>
          </p:cNvSpPr>
          <p:nvPr>
            <p:ph type="title"/>
          </p:nvPr>
        </p:nvSpPr>
        <p:spPr/>
        <p:txBody>
          <a:bodyPr/>
          <a:lstStyle/>
          <a:p>
            <a:r>
              <a:rPr lang="nl-NL" dirty="0">
                <a:ea typeface="Calibri"/>
                <a:cs typeface="Calibri"/>
              </a:rPr>
              <a:t>Hoe verder te ontwikkelen?</a:t>
            </a:r>
            <a:endParaRPr lang="nl-NL" dirty="0"/>
          </a:p>
        </p:txBody>
      </p:sp>
      <p:sp>
        <p:nvSpPr>
          <p:cNvPr id="3" name="Tijdelijke aanduiding voor inhoud 2">
            <a:extLst>
              <a:ext uri="{FF2B5EF4-FFF2-40B4-BE49-F238E27FC236}">
                <a16:creationId xmlns:a16="http://schemas.microsoft.com/office/drawing/2014/main" id="{7E6DAAC8-B296-341A-1705-8F14A480EB6D}"/>
              </a:ext>
            </a:extLst>
          </p:cNvPr>
          <p:cNvSpPr>
            <a:spLocks noGrp="1"/>
          </p:cNvSpPr>
          <p:nvPr>
            <p:ph idx="1"/>
          </p:nvPr>
        </p:nvSpPr>
        <p:spPr/>
        <p:txBody>
          <a:bodyPr vert="horz" lIns="91440" tIns="45720" rIns="91440" bIns="45720" rtlCol="0" anchor="t">
            <a:normAutofit fontScale="47500" lnSpcReduction="20000"/>
          </a:bodyPr>
          <a:lstStyle/>
          <a:p>
            <a:pPr>
              <a:buNone/>
            </a:pPr>
            <a:r>
              <a:rPr lang="nl-NL" dirty="0">
                <a:ea typeface="+mn-lt"/>
                <a:cs typeface="+mn-lt"/>
              </a:rPr>
              <a:t>Als een student de 21st </a:t>
            </a:r>
            <a:r>
              <a:rPr lang="nl-NL" dirty="0" err="1">
                <a:ea typeface="+mn-lt"/>
                <a:cs typeface="+mn-lt"/>
              </a:rPr>
              <a:t>century</a:t>
            </a:r>
            <a:r>
              <a:rPr lang="nl-NL" dirty="0">
                <a:ea typeface="+mn-lt"/>
                <a:cs typeface="+mn-lt"/>
              </a:rPr>
              <a:t> </a:t>
            </a:r>
            <a:r>
              <a:rPr lang="nl-NL" dirty="0" err="1">
                <a:ea typeface="+mn-lt"/>
                <a:cs typeface="+mn-lt"/>
              </a:rPr>
              <a:t>skill</a:t>
            </a:r>
            <a:r>
              <a:rPr lang="nl-NL" dirty="0">
                <a:ea typeface="+mn-lt"/>
                <a:cs typeface="+mn-lt"/>
              </a:rPr>
              <a:t> </a:t>
            </a:r>
            <a:r>
              <a:rPr lang="nl-NL" b="1" dirty="0">
                <a:ea typeface="+mn-lt"/>
                <a:cs typeface="+mn-lt"/>
              </a:rPr>
              <a:t>ICT-vaardigheden</a:t>
            </a:r>
            <a:r>
              <a:rPr lang="nl-NL" dirty="0">
                <a:ea typeface="+mn-lt"/>
                <a:cs typeface="+mn-lt"/>
              </a:rPr>
              <a:t> wil ontwikkelen, kan hij of zij de volgende concrete acties ondernemen:</a:t>
            </a:r>
            <a:endParaRPr lang="nl-NL" dirty="0"/>
          </a:p>
          <a:p>
            <a:r>
              <a:rPr lang="nl-NL" b="1" dirty="0">
                <a:ea typeface="+mn-lt"/>
                <a:cs typeface="+mn-lt"/>
              </a:rPr>
              <a:t>Volg online cursussen</a:t>
            </a:r>
            <a:r>
              <a:rPr lang="nl-NL" dirty="0">
                <a:ea typeface="+mn-lt"/>
                <a:cs typeface="+mn-lt"/>
              </a:rPr>
              <a:t>: Begin met cursussen in programmeren, webdesign, of gegevensanalyse via platforms zoals Coursera, </a:t>
            </a:r>
            <a:r>
              <a:rPr lang="nl-NL" dirty="0" err="1">
                <a:ea typeface="+mn-lt"/>
                <a:cs typeface="+mn-lt"/>
              </a:rPr>
              <a:t>Udemy</a:t>
            </a:r>
            <a:r>
              <a:rPr lang="nl-NL" dirty="0">
                <a:ea typeface="+mn-lt"/>
                <a:cs typeface="+mn-lt"/>
              </a:rPr>
              <a:t> of </a:t>
            </a:r>
            <a:r>
              <a:rPr lang="nl-NL" dirty="0" err="1">
                <a:ea typeface="+mn-lt"/>
                <a:cs typeface="+mn-lt"/>
              </a:rPr>
              <a:t>Codecademy</a:t>
            </a:r>
            <a:r>
              <a:rPr lang="nl-NL" dirty="0">
                <a:ea typeface="+mn-lt"/>
                <a:cs typeface="+mn-lt"/>
              </a:rPr>
              <a:t> om een stevige basis in technologie op te bouwen.</a:t>
            </a:r>
            <a:endParaRPr lang="nl-NL"/>
          </a:p>
          <a:p>
            <a:r>
              <a:rPr lang="nl-NL" b="1" dirty="0">
                <a:ea typeface="+mn-lt"/>
                <a:cs typeface="+mn-lt"/>
              </a:rPr>
              <a:t>Oefen met verschillende software</a:t>
            </a:r>
            <a:r>
              <a:rPr lang="nl-NL" dirty="0">
                <a:ea typeface="+mn-lt"/>
                <a:cs typeface="+mn-lt"/>
              </a:rPr>
              <a:t>: Maak jezelf vertrouwd met verschillende softwaretools, zoals Microsoft Office, Google </a:t>
            </a:r>
            <a:r>
              <a:rPr lang="nl-NL" dirty="0" err="1">
                <a:ea typeface="+mn-lt"/>
                <a:cs typeface="+mn-lt"/>
              </a:rPr>
              <a:t>Workspace</a:t>
            </a:r>
            <a:r>
              <a:rPr lang="nl-NL" dirty="0">
                <a:ea typeface="+mn-lt"/>
                <a:cs typeface="+mn-lt"/>
              </a:rPr>
              <a:t>, en grafische software zoals Adobe Photoshop, om je technische vaardigheden te verbreden.</a:t>
            </a:r>
            <a:endParaRPr lang="nl-NL"/>
          </a:p>
          <a:p>
            <a:r>
              <a:rPr lang="nl-NL" b="1" dirty="0">
                <a:ea typeface="+mn-lt"/>
                <a:cs typeface="+mn-lt"/>
              </a:rPr>
              <a:t>Bouw een eigen project</a:t>
            </a:r>
            <a:r>
              <a:rPr lang="nl-NL" dirty="0">
                <a:ea typeface="+mn-lt"/>
                <a:cs typeface="+mn-lt"/>
              </a:rPr>
              <a:t>: Start een persoonlijk project, zoals het bouwen van een eenvoudige website, het maken van een app, of het automatiseren van een taak met code. Dit geeft je praktijkervaring en helpt je om beter te begrijpen hoe technologie werkt.</a:t>
            </a:r>
            <a:endParaRPr lang="nl-NL" dirty="0"/>
          </a:p>
          <a:p>
            <a:r>
              <a:rPr lang="nl-NL" b="1" dirty="0">
                <a:ea typeface="+mn-lt"/>
                <a:cs typeface="+mn-lt"/>
              </a:rPr>
              <a:t>Blijf op de hoogte van technologische trends</a:t>
            </a:r>
            <a:r>
              <a:rPr lang="nl-NL" dirty="0">
                <a:ea typeface="+mn-lt"/>
                <a:cs typeface="+mn-lt"/>
              </a:rPr>
              <a:t>: Lees </a:t>
            </a:r>
            <a:r>
              <a:rPr lang="nl-NL" dirty="0" err="1">
                <a:ea typeface="+mn-lt"/>
                <a:cs typeface="+mn-lt"/>
              </a:rPr>
              <a:t>techblogs</a:t>
            </a:r>
            <a:r>
              <a:rPr lang="nl-NL" dirty="0">
                <a:ea typeface="+mn-lt"/>
                <a:cs typeface="+mn-lt"/>
              </a:rPr>
              <a:t>, volg </a:t>
            </a:r>
            <a:r>
              <a:rPr lang="nl-NL" dirty="0" err="1">
                <a:ea typeface="+mn-lt"/>
                <a:cs typeface="+mn-lt"/>
              </a:rPr>
              <a:t>webinars</a:t>
            </a:r>
            <a:r>
              <a:rPr lang="nl-NL" dirty="0">
                <a:ea typeface="+mn-lt"/>
                <a:cs typeface="+mn-lt"/>
              </a:rPr>
              <a:t>, en abonneer je op YouTube-kanalen over ICT-innovaties om op de hoogte te blijven van de nieuwste ontwikkelingen.</a:t>
            </a:r>
            <a:endParaRPr lang="nl-NL" dirty="0"/>
          </a:p>
          <a:p>
            <a:r>
              <a:rPr lang="nl-NL" b="1" dirty="0">
                <a:ea typeface="+mn-lt"/>
                <a:cs typeface="+mn-lt"/>
              </a:rPr>
              <a:t>Doe ervaring op met cybersecurity</a:t>
            </a:r>
            <a:r>
              <a:rPr lang="nl-NL" dirty="0">
                <a:ea typeface="+mn-lt"/>
                <a:cs typeface="+mn-lt"/>
              </a:rPr>
              <a:t>: Leer de basisprincipes van cybersecurity en gegevensbescherming, en oefen met tools en technieken om jezelf en anderen te beschermen tegen digitale bedreigingen.</a:t>
            </a:r>
            <a:endParaRPr lang="nl-NL" dirty="0"/>
          </a:p>
          <a:p>
            <a:pPr indent="0">
              <a:buNone/>
            </a:pPr>
            <a:r>
              <a:rPr lang="nl-NL" dirty="0">
                <a:ea typeface="+mn-lt"/>
                <a:cs typeface="+mn-lt"/>
              </a:rPr>
              <a:t>Deze acties helpen de student om een sterke basis in ICT te ontwikkelen, wat essentieel is in bijna elke moderne carrière.</a:t>
            </a:r>
            <a:endParaRPr lang="nl-NL" dirty="0"/>
          </a:p>
          <a:p>
            <a:pPr marL="0" indent="0">
              <a:buNone/>
            </a:pPr>
            <a:endParaRPr lang="nl-NL" dirty="0">
              <a:ea typeface="Calibri"/>
              <a:cs typeface="Calibri"/>
            </a:endParaRPr>
          </a:p>
        </p:txBody>
      </p:sp>
    </p:spTree>
    <p:extLst>
      <p:ext uri="{BB962C8B-B14F-4D97-AF65-F5344CB8AC3E}">
        <p14:creationId xmlns:p14="http://schemas.microsoft.com/office/powerpoint/2010/main" val="131745458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dirty="0"/>
              <a:t>Beroepsoriëntatie</a:t>
            </a:r>
          </a:p>
        </p:txBody>
      </p:sp>
      <p:sp>
        <p:nvSpPr>
          <p:cNvPr id="3" name="Content Placeholder 2"/>
          <p:cNvSpPr>
            <a:spLocks noGrp="1"/>
          </p:cNvSpPr>
          <p:nvPr>
            <p:ph idx="1"/>
          </p:nvPr>
        </p:nvSpPr>
        <p:spPr/>
        <p:txBody>
          <a:bodyPr>
            <a:normAutofit/>
          </a:bodyPr>
          <a:lstStyle/>
          <a:p>
            <a:r>
              <a:rPr lang="nl-NL" sz="2800" dirty="0"/>
              <a:t>Wat is beroepsoriëntatie?</a:t>
            </a:r>
          </a:p>
          <a:p>
            <a:endParaRPr lang="nl-NL" sz="2800" dirty="0"/>
          </a:p>
          <a:p>
            <a:r>
              <a:rPr lang="nl-NL" sz="2800" dirty="0"/>
              <a:t>Hoe helpt </a:t>
            </a:r>
            <a:r>
              <a:rPr lang="nl-NL" sz="2800" dirty="0" err="1"/>
              <a:t>TalentCommunity</a:t>
            </a:r>
            <a:r>
              <a:rPr lang="nl-NL" sz="2800" dirty="0"/>
              <a:t> bij beroepsoriëntatie?</a:t>
            </a:r>
          </a:p>
          <a:p>
            <a:endParaRPr lang="nl-NL" sz="2800" dirty="0"/>
          </a:p>
          <a:p>
            <a:r>
              <a:rPr lang="nl-NL" sz="2800" dirty="0"/>
              <a:t>Waarom is beroepsoriëntatie belangrijk?</a:t>
            </a:r>
          </a:p>
          <a:p>
            <a:pPr marL="0" indent="0">
              <a:buNone/>
            </a:pPr>
            <a:endParaRPr lang="nl-NL" sz="2800" dirty="0"/>
          </a:p>
          <a:p>
            <a:r>
              <a:rPr lang="nl-NL" sz="2800" dirty="0"/>
              <a:t>Ondersteuning van </a:t>
            </a:r>
            <a:r>
              <a:rPr lang="nl-NL" sz="2800" dirty="0" err="1"/>
              <a:t>TalentCommunity</a:t>
            </a:r>
            <a:endParaRPr lang="nl-NL" sz="2800" dirty="0"/>
          </a:p>
          <a:p>
            <a:endParaRPr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8D22524-E21F-5351-D215-F3A98410BD82}"/>
              </a:ext>
            </a:extLst>
          </p:cNvPr>
          <p:cNvSpPr>
            <a:spLocks noGrp="1"/>
          </p:cNvSpPr>
          <p:nvPr>
            <p:ph type="title"/>
          </p:nvPr>
        </p:nvSpPr>
        <p:spPr/>
        <p:txBody>
          <a:bodyPr/>
          <a:lstStyle/>
          <a:p>
            <a:r>
              <a:rPr lang="nl-NL">
                <a:ea typeface="Calibri"/>
                <a:cs typeface="Calibri"/>
              </a:rPr>
              <a:t>Onverwachte matches</a:t>
            </a:r>
            <a:endParaRPr lang="nl-NL" dirty="0"/>
          </a:p>
        </p:txBody>
      </p:sp>
      <p:sp>
        <p:nvSpPr>
          <p:cNvPr id="3" name="Tijdelijke aanduiding voor inhoud 2">
            <a:extLst>
              <a:ext uri="{FF2B5EF4-FFF2-40B4-BE49-F238E27FC236}">
                <a16:creationId xmlns:a16="http://schemas.microsoft.com/office/drawing/2014/main" id="{762FF0F1-F236-B03F-866A-EB123F8A7BD0}"/>
              </a:ext>
            </a:extLst>
          </p:cNvPr>
          <p:cNvSpPr>
            <a:spLocks noGrp="1"/>
          </p:cNvSpPr>
          <p:nvPr>
            <p:ph idx="1"/>
          </p:nvPr>
        </p:nvSpPr>
        <p:spPr/>
        <p:txBody>
          <a:bodyPr vert="horz" lIns="91440" tIns="45720" rIns="91440" bIns="45720" rtlCol="0" anchor="t">
            <a:normAutofit/>
          </a:bodyPr>
          <a:lstStyle/>
          <a:p>
            <a:pPr marL="0" indent="0">
              <a:buNone/>
            </a:pPr>
            <a:r>
              <a:rPr lang="nl-NL">
                <a:ea typeface="Calibri"/>
                <a:cs typeface="Calibri"/>
              </a:rPr>
              <a:t>Wie van jullie weet wat je wilt gaan doen?</a:t>
            </a:r>
          </a:p>
          <a:p>
            <a:pPr marL="0" indent="0">
              <a:buNone/>
            </a:pPr>
            <a:endParaRPr lang="nl-NL">
              <a:ea typeface="Calibri"/>
              <a:cs typeface="Calibri"/>
            </a:endParaRPr>
          </a:p>
          <a:p>
            <a:pPr marL="0" indent="0">
              <a:buNone/>
            </a:pPr>
            <a:endParaRPr lang="nl-NL">
              <a:ea typeface="Calibri"/>
              <a:cs typeface="Calibri"/>
            </a:endParaRPr>
          </a:p>
          <a:p>
            <a:pPr marL="0" indent="0">
              <a:buNone/>
            </a:pPr>
            <a:endParaRPr lang="nl-NL">
              <a:ea typeface="Calibri"/>
              <a:cs typeface="Calibri"/>
            </a:endParaRPr>
          </a:p>
          <a:p>
            <a:pPr marL="0" indent="0">
              <a:buNone/>
            </a:pPr>
            <a:endParaRPr lang="nl-NL">
              <a:ea typeface="Calibri"/>
              <a:cs typeface="Calibri"/>
            </a:endParaRPr>
          </a:p>
          <a:p>
            <a:pPr marL="0" indent="0">
              <a:buNone/>
            </a:pPr>
            <a:endParaRPr lang="nl-NL">
              <a:ea typeface="Calibri"/>
              <a:cs typeface="Calibri"/>
            </a:endParaRPr>
          </a:p>
          <a:p>
            <a:pPr marL="0" indent="0">
              <a:buNone/>
            </a:pPr>
            <a:endParaRPr lang="nl-NL">
              <a:ea typeface="Calibri"/>
              <a:cs typeface="Calibri"/>
            </a:endParaRPr>
          </a:p>
          <a:p>
            <a:pPr marL="0" indent="0">
              <a:buNone/>
            </a:pPr>
            <a:endParaRPr lang="nl-NL" dirty="0">
              <a:ea typeface="Calibri"/>
              <a:cs typeface="Calibri"/>
            </a:endParaRPr>
          </a:p>
        </p:txBody>
      </p:sp>
      <p:pic>
        <p:nvPicPr>
          <p:cNvPr id="4" name="Afbeelding 3" descr="Afbeelding met hanger, ontwerp&#10;&#10;Automatisch gegenereerde beschrijving">
            <a:extLst>
              <a:ext uri="{FF2B5EF4-FFF2-40B4-BE49-F238E27FC236}">
                <a16:creationId xmlns:a16="http://schemas.microsoft.com/office/drawing/2014/main" id="{2A8AD0F6-B613-8520-8E0F-E81FEB4B0110}"/>
              </a:ext>
            </a:extLst>
          </p:cNvPr>
          <p:cNvPicPr>
            <a:picLocks noChangeAspect="1"/>
          </p:cNvPicPr>
          <p:nvPr/>
        </p:nvPicPr>
        <p:blipFill>
          <a:blip r:embed="rId3"/>
          <a:stretch>
            <a:fillRect/>
          </a:stretch>
        </p:blipFill>
        <p:spPr>
          <a:xfrm>
            <a:off x="602960" y="3429000"/>
            <a:ext cx="7491885" cy="3039779"/>
          </a:xfrm>
          <a:prstGeom prst="rect">
            <a:avLst/>
          </a:prstGeom>
        </p:spPr>
      </p:pic>
    </p:spTree>
    <p:extLst>
      <p:ext uri="{BB962C8B-B14F-4D97-AF65-F5344CB8AC3E}">
        <p14:creationId xmlns:p14="http://schemas.microsoft.com/office/powerpoint/2010/main" val="30819651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8" name="Rectangle 23">
            <a:extLst>
              <a:ext uri="{FF2B5EF4-FFF2-40B4-BE49-F238E27FC236}">
                <a16:creationId xmlns:a16="http://schemas.microsoft.com/office/drawing/2014/main" id="{57845966-6EFC-468A-9CC7-BAB4B95854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9144000" cy="6858000"/>
          </a:xfrm>
          <a:prstGeom prst="rect">
            <a:avLst/>
          </a:prstGeom>
          <a:gradFill>
            <a:gsLst>
              <a:gs pos="0">
                <a:schemeClr val="accent1">
                  <a:lumMod val="100000"/>
                  <a:alpha val="82000"/>
                </a:schemeClr>
              </a:gs>
              <a:gs pos="25000">
                <a:schemeClr val="accent1">
                  <a:alpha val="60000"/>
                </a:schemeClr>
              </a:gs>
              <a:gs pos="94000">
                <a:schemeClr val="bg2">
                  <a:lumMod val="75000"/>
                </a:schemeClr>
              </a:gs>
              <a:gs pos="100000">
                <a:schemeClr val="bg2">
                  <a:lumMod val="75000"/>
                </a:schemeClr>
              </a:gs>
            </a:gsLst>
            <a:lin ang="42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0"/>
          </a:p>
        </p:txBody>
      </p:sp>
      <p:pic>
        <p:nvPicPr>
          <p:cNvPr id="39" name="Picture 25">
            <a:extLst>
              <a:ext uri="{FF2B5EF4-FFF2-40B4-BE49-F238E27FC236}">
                <a16:creationId xmlns:a16="http://schemas.microsoft.com/office/drawing/2014/main" id="{75554383-98AF-4A47-BB65-705FAAA4BE6A}"/>
              </a:ext>
              <a:ext uri="{C183D7F6-B498-43B3-948B-1728B52AA6E4}">
                <adec:decorative xmlns:adec="http://schemas.microsoft.com/office/drawing/2017/decorative" val="1"/>
              </a:ext>
            </a:extLst>
          </p:cNvPr>
          <p:cNvPicPr>
            <a:picLocks noGrp="1" noRot="1" noChangeAspect="1" noMove="1" noResize="1" noEditPoints="1" noAdjustHandles="1" noChangeArrowheads="1" noChangeShapeType="1" noCrop="1"/>
          </p:cNvPicPr>
          <p:nvPr>
            <p:extLst>
              <p:ext uri="{386F3935-93C4-4BCD-93E2-E3B085C9AB24}">
                <p16:designElem xmlns:p16="http://schemas.microsoft.com/office/powerpoint/2015/main" val="1"/>
              </p:ext>
            </p:extLst>
          </p:nvPr>
        </p:nvPicPr>
        <p:blipFill rotWithShape="1">
          <a:blip r:embed="rId2">
            <a:extLst>
              <a:ext uri="{28A0092B-C50C-407E-A947-70E740481C1C}">
                <a14:useLocalDpi xmlns:a14="http://schemas.microsoft.com/office/drawing/2010/main" val="0"/>
              </a:ext>
            </a:extLst>
          </a:blip>
          <a:srcRect l="12500" r="12500"/>
          <a:stretch/>
        </p:blipFill>
        <p:spPr>
          <a:xfrm>
            <a:off x="0" y="0"/>
            <a:ext cx="9144000" cy="6858000"/>
          </a:xfrm>
          <a:prstGeom prst="rect">
            <a:avLst/>
          </a:prstGeom>
        </p:spPr>
      </p:pic>
      <p:sp>
        <p:nvSpPr>
          <p:cNvPr id="40" name="Freeform: Shape 27">
            <a:extLst>
              <a:ext uri="{FF2B5EF4-FFF2-40B4-BE49-F238E27FC236}">
                <a16:creationId xmlns:a16="http://schemas.microsoft.com/office/drawing/2014/main" id="{ADAD1991-FFD1-4E94-ABAB-7560D33008E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55410" y="-3970"/>
            <a:ext cx="7748362" cy="6874811"/>
          </a:xfrm>
          <a:custGeom>
            <a:avLst/>
            <a:gdLst>
              <a:gd name="connsiteX0" fmla="*/ 2232159 w 7837716"/>
              <a:gd name="connsiteY0" fmla="*/ 0 h 6858000"/>
              <a:gd name="connsiteX1" fmla="*/ 5605557 w 7837716"/>
              <a:gd name="connsiteY1" fmla="*/ 0 h 6858000"/>
              <a:gd name="connsiteX2" fmla="*/ 5617845 w 7837716"/>
              <a:gd name="connsiteY2" fmla="*/ 5384 h 6858000"/>
              <a:gd name="connsiteX3" fmla="*/ 7837716 w 7837716"/>
              <a:gd name="connsiteY3" fmla="*/ 3429000 h 6858000"/>
              <a:gd name="connsiteX4" fmla="*/ 5617845 w 7837716"/>
              <a:gd name="connsiteY4" fmla="*/ 6852616 h 6858000"/>
              <a:gd name="connsiteX5" fmla="*/ 5605557 w 7837716"/>
              <a:gd name="connsiteY5" fmla="*/ 6858000 h 6858000"/>
              <a:gd name="connsiteX6" fmla="*/ 2232159 w 7837716"/>
              <a:gd name="connsiteY6" fmla="*/ 6858000 h 6858000"/>
              <a:gd name="connsiteX7" fmla="*/ 2219871 w 7837716"/>
              <a:gd name="connsiteY7" fmla="*/ 6852616 h 6858000"/>
              <a:gd name="connsiteX8" fmla="*/ 0 w 7837716"/>
              <a:gd name="connsiteY8" fmla="*/ 3429000 h 6858000"/>
              <a:gd name="connsiteX9" fmla="*/ 2219871 w 7837716"/>
              <a:gd name="connsiteY9" fmla="*/ 5384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7837716" h="6858000">
                <a:moveTo>
                  <a:pt x="2232159" y="0"/>
                </a:moveTo>
                <a:lnTo>
                  <a:pt x="5605557" y="0"/>
                </a:lnTo>
                <a:lnTo>
                  <a:pt x="5617845" y="5384"/>
                </a:lnTo>
                <a:cubicBezTo>
                  <a:pt x="6931322" y="618789"/>
                  <a:pt x="7837716" y="1921305"/>
                  <a:pt x="7837716" y="3429000"/>
                </a:cubicBezTo>
                <a:cubicBezTo>
                  <a:pt x="7837716" y="4936696"/>
                  <a:pt x="6931322" y="6239212"/>
                  <a:pt x="5617845" y="6852616"/>
                </a:cubicBezTo>
                <a:lnTo>
                  <a:pt x="5605557" y="6858000"/>
                </a:lnTo>
                <a:lnTo>
                  <a:pt x="2232159" y="6858000"/>
                </a:lnTo>
                <a:lnTo>
                  <a:pt x="2219871" y="6852616"/>
                </a:lnTo>
                <a:cubicBezTo>
                  <a:pt x="906394" y="6239212"/>
                  <a:pt x="0" y="4936696"/>
                  <a:pt x="0" y="3429000"/>
                </a:cubicBezTo>
                <a:cubicBezTo>
                  <a:pt x="0" y="1921305"/>
                  <a:pt x="906394" y="618789"/>
                  <a:pt x="2219871" y="5384"/>
                </a:cubicBezTo>
                <a:close/>
              </a:path>
            </a:pathLst>
          </a:custGeom>
          <a:solidFill>
            <a:schemeClr val="bg1"/>
          </a:solidFill>
          <a:ln>
            <a:gradFill>
              <a:gsLst>
                <a:gs pos="0">
                  <a:schemeClr val="accent1">
                    <a:lumMod val="40000"/>
                    <a:lumOff val="60000"/>
                  </a:schemeClr>
                </a:gs>
                <a:gs pos="23000">
                  <a:schemeClr val="accent1">
                    <a:lumMod val="45000"/>
                    <a:lumOff val="55000"/>
                  </a:schemeClr>
                </a:gs>
                <a:gs pos="83000">
                  <a:schemeClr val="bg2">
                    <a:lumMod val="82000"/>
                  </a:schemeClr>
                </a:gs>
                <a:gs pos="100000">
                  <a:schemeClr val="bg2">
                    <a:lumMod val="87000"/>
                  </a:schemeClr>
                </a:gs>
              </a:gsLst>
              <a:lin ang="5400000" scaled="1"/>
            </a:grad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1350"/>
          </a:p>
        </p:txBody>
      </p:sp>
      <p:pic>
        <p:nvPicPr>
          <p:cNvPr id="2" name="Afbeelding 1" descr="Afbeelding met tekst, Lettertype, Graphics, wit&#10;&#10;Automatisch gegenereerde beschrijving">
            <a:extLst>
              <a:ext uri="{FF2B5EF4-FFF2-40B4-BE49-F238E27FC236}">
                <a16:creationId xmlns:a16="http://schemas.microsoft.com/office/drawing/2014/main" id="{9172256D-BA79-2BD1-2DC7-E1E944AD5B0B}"/>
              </a:ext>
            </a:extLst>
          </p:cNvPr>
          <p:cNvPicPr>
            <a:picLocks noChangeAspect="1"/>
          </p:cNvPicPr>
          <p:nvPr/>
        </p:nvPicPr>
        <p:blipFill>
          <a:blip r:embed="rId3"/>
          <a:stretch>
            <a:fillRect/>
          </a:stretch>
        </p:blipFill>
        <p:spPr>
          <a:xfrm>
            <a:off x="1818858" y="1612809"/>
            <a:ext cx="5421465" cy="3632381"/>
          </a:xfrm>
          <a:prstGeom prst="rect">
            <a:avLst/>
          </a:prstGeom>
        </p:spPr>
      </p:pic>
    </p:spTree>
    <p:extLst>
      <p:ext uri="{BB962C8B-B14F-4D97-AF65-F5344CB8AC3E}">
        <p14:creationId xmlns:p14="http://schemas.microsoft.com/office/powerpoint/2010/main" val="436611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Kantoorthema">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16679350-6c5f-45dd-95b8-d59b3f7a2b5e" xsi:nil="true"/>
    <lcf76f155ced4ddcb4097134ff3c332f xmlns="0939e4b7-6147-49f0-9362-0fa755bc01fa">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D323285468B653448F333046D6434875" ma:contentTypeVersion="13" ma:contentTypeDescription="Een nieuw document maken." ma:contentTypeScope="" ma:versionID="1269768601c26e8f0c8a7e79c58fbfd2">
  <xsd:schema xmlns:xsd="http://www.w3.org/2001/XMLSchema" xmlns:xs="http://www.w3.org/2001/XMLSchema" xmlns:p="http://schemas.microsoft.com/office/2006/metadata/properties" xmlns:ns2="0939e4b7-6147-49f0-9362-0fa755bc01fa" xmlns:ns3="16679350-6c5f-45dd-95b8-d59b3f7a2b5e" targetNamespace="http://schemas.microsoft.com/office/2006/metadata/properties" ma:root="true" ma:fieldsID="7a5e53d0f8576579c7ce8babb28258fc" ns2:_="" ns3:_="">
    <xsd:import namespace="0939e4b7-6147-49f0-9362-0fa755bc01fa"/>
    <xsd:import namespace="16679350-6c5f-45dd-95b8-d59b3f7a2b5e"/>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ObjectDetectorVersions" minOccurs="0"/>
                <xsd:element ref="ns2:MediaLengthInSeconds" minOccurs="0"/>
                <xsd:element ref="ns2:MediaServiceSearchProperties"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939e4b7-6147-49f0-9362-0fa755bc01f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MediaServiceSearchProperties" ma:index="17" nillable="true" ma:displayName="MediaServiceSearchProperties" ma:hidden="true" ma:internalName="MediaServiceSearchProperties" ma:readOnly="true">
      <xsd:simpleType>
        <xsd:restriction base="dms:Note"/>
      </xsd:simpleType>
    </xsd:element>
    <xsd:element name="lcf76f155ced4ddcb4097134ff3c332f" ma:index="19" nillable="true" ma:taxonomy="true" ma:internalName="lcf76f155ced4ddcb4097134ff3c332f" ma:taxonomyFieldName="MediaServiceImageTags" ma:displayName="Afbeeldingtags" ma:readOnly="false" ma:fieldId="{5cf76f15-5ced-4ddc-b409-7134ff3c332f}" ma:taxonomyMulti="true" ma:sspId="24b0f5de-d131-489e-8371-fe69584a920f"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16679350-6c5f-45dd-95b8-d59b3f7a2b5e" elementFormDefault="qualified">
    <xsd:import namespace="http://schemas.microsoft.com/office/2006/documentManagement/types"/>
    <xsd:import namespace="http://schemas.microsoft.com/office/infopath/2007/PartnerControls"/>
    <xsd:element name="TaxCatchAll" ma:index="20" nillable="true" ma:displayName="Taxonomy Catch All Column" ma:hidden="true" ma:list="{3c1d21ef-759a-4970-b3fa-92eef6b14ff9}" ma:internalName="TaxCatchAll" ma:showField="CatchAllData" ma:web="16679350-6c5f-45dd-95b8-d59b3f7a2b5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oudstype"/>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03754170-3269-4768-8DDD-F47DEE406B17}">
  <ds:schemaRefs>
    <ds:schemaRef ds:uri="http://schemas.microsoft.com/sharepoint/v3/contenttype/forms"/>
  </ds:schemaRefs>
</ds:datastoreItem>
</file>

<file path=customXml/itemProps2.xml><?xml version="1.0" encoding="utf-8"?>
<ds:datastoreItem xmlns:ds="http://schemas.openxmlformats.org/officeDocument/2006/customXml" ds:itemID="{F1E59312-20B2-491A-91AE-4ACB30CCDAE3}">
  <ds:schemaRefs>
    <ds:schemaRef ds:uri="http://schemas.microsoft.com/office/2006/metadata/properties"/>
    <ds:schemaRef ds:uri="http://schemas.microsoft.com/office/infopath/2007/PartnerControls"/>
    <ds:schemaRef ds:uri="32fa07a5-3a2b-48d7-8d74-e7897675e6a8"/>
    <ds:schemaRef ds:uri="fff32bea-8bce-46b8-a5c4-eb73a5195374"/>
    <ds:schemaRef ds:uri="16679350-6c5f-45dd-95b8-d59b3f7a2b5e"/>
    <ds:schemaRef ds:uri="0939e4b7-6147-49f0-9362-0fa755bc01fa"/>
  </ds:schemaRefs>
</ds:datastoreItem>
</file>

<file path=customXml/itemProps3.xml><?xml version="1.0" encoding="utf-8"?>
<ds:datastoreItem xmlns:ds="http://schemas.openxmlformats.org/officeDocument/2006/customXml" ds:itemID="{06AADFFE-1EBF-4B63-A024-1D4830BD7EE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939e4b7-6147-49f0-9362-0fa755bc01fa"/>
    <ds:schemaRef ds:uri="16679350-6c5f-45dd-95b8-d59b3f7a2b5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0</TotalTime>
  <Words>982</Words>
  <Application>Microsoft Office PowerPoint</Application>
  <PresentationFormat>Diavoorstelling (4:3)</PresentationFormat>
  <Paragraphs>85</Paragraphs>
  <Slides>8</Slides>
  <Notes>6</Notes>
  <HiddenSlides>0</HiddenSlides>
  <MMClips>0</MMClips>
  <ScaleCrop>false</ScaleCrop>
  <HeadingPairs>
    <vt:vector size="4" baseType="variant">
      <vt:variant>
        <vt:lpstr>Thema</vt:lpstr>
      </vt:variant>
      <vt:variant>
        <vt:i4>1</vt:i4>
      </vt:variant>
      <vt:variant>
        <vt:lpstr>Diatitels</vt:lpstr>
      </vt:variant>
      <vt:variant>
        <vt:i4>8</vt:i4>
      </vt:variant>
    </vt:vector>
  </HeadingPairs>
  <TitlesOfParts>
    <vt:vector size="9" baseType="lpstr">
      <vt:lpstr>Office Theme</vt:lpstr>
      <vt:lpstr>Welkom bij TalentCommunity</vt:lpstr>
      <vt:lpstr>De Skillss van de Toekomst</vt:lpstr>
      <vt:lpstr>Stappenplan</vt:lpstr>
      <vt:lpstr>SkillPaspoort</vt:lpstr>
      <vt:lpstr>Hoe verder te ontwikkelen?</vt:lpstr>
      <vt:lpstr>Beroepsoriëntatie</vt:lpstr>
      <vt:lpstr>Onverwachte matches</vt:lpstr>
      <vt:lpstr>PowerPoint-presentatie</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Welkom bij TalentCommunity</dc:title>
  <dc:subject/>
  <dc:creator>Mehmet Genc</dc:creator>
  <cp:keywords/>
  <dc:description>generated using python-pptx</dc:description>
  <cp:lastModifiedBy>Mehmet Genc</cp:lastModifiedBy>
  <cp:revision>197</cp:revision>
  <dcterms:created xsi:type="dcterms:W3CDTF">2013-01-27T09:14:16Z</dcterms:created>
  <dcterms:modified xsi:type="dcterms:W3CDTF">2026-04-22T16:38:02Z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0x010100D323285468B653448F333046D6434875</vt:lpwstr>
  </property>
  <property fmtid="{D5CDD505-2E9C-101B-9397-08002B2CF9AE}" pid="3" name="MediaServiceImageTags">
    <vt:lpwstr/>
  </property>
</Properties>
</file>